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61" r:id="rId2"/>
    <p:sldId id="262" r:id="rId3"/>
    <p:sldId id="264" r:id="rId4"/>
    <p:sldId id="256" r:id="rId5"/>
    <p:sldId id="277" r:id="rId6"/>
    <p:sldId id="275" r:id="rId7"/>
    <p:sldId id="276" r:id="rId8"/>
    <p:sldId id="273" r:id="rId9"/>
    <p:sldId id="274" r:id="rId10"/>
    <p:sldId id="265" r:id="rId11"/>
    <p:sldId id="303" r:id="rId12"/>
    <p:sldId id="263" r:id="rId13"/>
    <p:sldId id="278" r:id="rId14"/>
    <p:sldId id="281" r:id="rId15"/>
    <p:sldId id="292" r:id="rId16"/>
    <p:sldId id="282" r:id="rId17"/>
    <p:sldId id="283" r:id="rId18"/>
    <p:sldId id="284" r:id="rId19"/>
    <p:sldId id="285" r:id="rId20"/>
    <p:sldId id="304" r:id="rId21"/>
    <p:sldId id="269" r:id="rId22"/>
    <p:sldId id="286" r:id="rId23"/>
    <p:sldId id="287" r:id="rId24"/>
    <p:sldId id="288" r:id="rId25"/>
    <p:sldId id="307" r:id="rId26"/>
    <p:sldId id="270" r:id="rId27"/>
    <p:sldId id="289" r:id="rId28"/>
    <p:sldId id="306" r:id="rId29"/>
    <p:sldId id="268" r:id="rId30"/>
    <p:sldId id="305" r:id="rId31"/>
    <p:sldId id="266" r:id="rId32"/>
    <p:sldId id="290" r:id="rId33"/>
    <p:sldId id="291" r:id="rId34"/>
    <p:sldId id="293" r:id="rId35"/>
    <p:sldId id="294" r:id="rId36"/>
    <p:sldId id="302" r:id="rId37"/>
    <p:sldId id="308" r:id="rId38"/>
    <p:sldId id="295" r:id="rId39"/>
    <p:sldId id="309" r:id="rId40"/>
    <p:sldId id="310" r:id="rId41"/>
  </p:sldIdLst>
  <p:sldSz cx="12192000" cy="6858000"/>
  <p:notesSz cx="6858000" cy="9144000"/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hmoud Ashraf" initials="MA" lastIdx="1" clrIdx="0">
    <p:extLst>
      <p:ext uri="{19B8F6BF-5375-455C-9EA6-DF929625EA0E}">
        <p15:presenceInfo xmlns:p15="http://schemas.microsoft.com/office/powerpoint/2012/main" userId="Mahmoud Ashraf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kiosk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870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E5BDB8D6-D24C-47FE-8CD3-59EE66ABC725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ar-E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9B75E4FC-1A9D-4078-8FA2-4C7492C6266A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3424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0635726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76178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0201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5706691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04734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78702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3003609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56615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75365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81185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19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32280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697777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07307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888037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091145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991052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216933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311533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8630351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46974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897672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29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886420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6923870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30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559580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31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59353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32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403230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33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294540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7155226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7249900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19794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10227087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2187710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39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51980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4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416252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5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698083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6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814389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7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303791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8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3308879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75E4FC-1A9D-4078-8FA2-4C7492C6266A}" type="slidenum">
              <a:rPr lang="ar-EG" smtClean="0"/>
              <a:t>9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4218502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582799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840888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2003121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77850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15203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59072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138573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625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471072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4743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92926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36221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1729267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87931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16369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42099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63168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69C1D00-251A-4DEB-9068-857530A98BE8}" type="datetimeFigureOut">
              <a:rPr lang="ar-EG" smtClean="0"/>
              <a:t>13/04/1441</a:t>
            </a:fld>
            <a:endParaRPr lang="ar-E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ar-E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FA1DF7F-B0D5-4E33-BB1B-16C5108C5240}" type="slidenum">
              <a:rPr lang="ar-EG" smtClean="0"/>
              <a:t>‹#›</a:t>
            </a:fld>
            <a:endParaRPr lang="ar-EG"/>
          </a:p>
        </p:txBody>
      </p:sp>
    </p:spTree>
    <p:extLst>
      <p:ext uri="{BB962C8B-B14F-4D97-AF65-F5344CB8AC3E}">
        <p14:creationId xmlns:p14="http://schemas.microsoft.com/office/powerpoint/2010/main" val="3037483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ctr" defTabSz="457200" rtl="1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rtl="1" eaLnBrk="1" hangingPunct="1">
        <a:defRPr>
          <a:solidFill>
            <a:schemeClr val="tx2"/>
          </a:solidFill>
        </a:defRPr>
      </a:lvl2pPr>
      <a:lvl3pPr rtl="1" eaLnBrk="1" hangingPunct="1">
        <a:defRPr>
          <a:solidFill>
            <a:schemeClr val="tx2"/>
          </a:solidFill>
        </a:defRPr>
      </a:lvl3pPr>
      <a:lvl4pPr rtl="1" eaLnBrk="1" hangingPunct="1">
        <a:defRPr>
          <a:solidFill>
            <a:schemeClr val="tx2"/>
          </a:solidFill>
        </a:defRPr>
      </a:lvl4pPr>
      <a:lvl5pPr rtl="1" eaLnBrk="1" hangingPunct="1">
        <a:defRPr>
          <a:solidFill>
            <a:schemeClr val="tx2"/>
          </a:solidFill>
        </a:defRPr>
      </a:lvl5pPr>
      <a:lvl6pPr rtl="1" eaLnBrk="1" hangingPunct="1">
        <a:defRPr>
          <a:solidFill>
            <a:schemeClr val="tx2"/>
          </a:solidFill>
        </a:defRPr>
      </a:lvl6pPr>
      <a:lvl7pPr rtl="1" eaLnBrk="1" hangingPunct="1">
        <a:defRPr>
          <a:solidFill>
            <a:schemeClr val="tx2"/>
          </a:solidFill>
        </a:defRPr>
      </a:lvl7pPr>
      <a:lvl8pPr rtl="1" eaLnBrk="1" hangingPunct="1">
        <a:defRPr>
          <a:solidFill>
            <a:schemeClr val="tx2"/>
          </a:solidFill>
        </a:defRPr>
      </a:lvl8pPr>
      <a:lvl9pPr rtl="1" eaLnBrk="1" hangingPunct="1">
        <a:defRPr>
          <a:solidFill>
            <a:schemeClr val="tx2"/>
          </a:solidFill>
        </a:defRPr>
      </a:lvl9pPr>
    </p:titleStyle>
    <p:bodyStyle>
      <a:lvl1pPr marL="2857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r" defTabSz="457200" rtl="1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4572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28.xml"/><Relationship Id="rId13" Type="http://schemas.openxmlformats.org/officeDocument/2006/relationships/image" Target="../media/image28.png"/><Relationship Id="rId3" Type="http://schemas.openxmlformats.org/officeDocument/2006/relationships/image" Target="../media/image6.jpg"/><Relationship Id="rId7" Type="http://schemas.openxmlformats.org/officeDocument/2006/relationships/slide" Target="slide25.xm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image" Target="../media/image26.png"/><Relationship Id="rId5" Type="http://schemas.openxmlformats.org/officeDocument/2006/relationships/slide" Target="slide11.xml"/><Relationship Id="rId15" Type="http://schemas.openxmlformats.org/officeDocument/2006/relationships/slide" Target="slide1.xml"/><Relationship Id="rId10" Type="http://schemas.openxmlformats.org/officeDocument/2006/relationships/image" Target="../media/image25.png"/><Relationship Id="rId4" Type="http://schemas.openxmlformats.org/officeDocument/2006/relationships/image" Target="../media/image7.png"/><Relationship Id="rId9" Type="http://schemas.openxmlformats.org/officeDocument/2006/relationships/slide" Target="slide30.xml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13" Type="http://schemas.openxmlformats.org/officeDocument/2006/relationships/image" Target="../media/image31.png"/><Relationship Id="rId18" Type="http://schemas.openxmlformats.org/officeDocument/2006/relationships/slide" Target="slide19.xml"/><Relationship Id="rId3" Type="http://schemas.openxmlformats.org/officeDocument/2006/relationships/image" Target="../media/image30.jpg"/><Relationship Id="rId7" Type="http://schemas.openxmlformats.org/officeDocument/2006/relationships/slide" Target="slide16.xml"/><Relationship Id="rId12" Type="http://schemas.openxmlformats.org/officeDocument/2006/relationships/image" Target="../media/image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slide" Target="slide10.xml"/><Relationship Id="rId5" Type="http://schemas.openxmlformats.org/officeDocument/2006/relationships/slide" Target="slide13.xml"/><Relationship Id="rId15" Type="http://schemas.openxmlformats.org/officeDocument/2006/relationships/image" Target="../media/image32.png"/><Relationship Id="rId10" Type="http://schemas.openxmlformats.org/officeDocument/2006/relationships/slide" Target="slide17.xml"/><Relationship Id="rId19" Type="http://schemas.openxmlformats.org/officeDocument/2006/relationships/image" Target="../media/image16.png"/><Relationship Id="rId4" Type="http://schemas.openxmlformats.org/officeDocument/2006/relationships/image" Target="../media/image11.png"/><Relationship Id="rId9" Type="http://schemas.openxmlformats.org/officeDocument/2006/relationships/slide" Target="slide15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g"/><Relationship Id="rId7" Type="http://schemas.openxmlformats.org/officeDocument/2006/relationships/image" Target="../media/image13.png"/><Relationship Id="rId12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11" Type="http://schemas.openxmlformats.org/officeDocument/2006/relationships/slide" Target="slide37.xml"/><Relationship Id="rId5" Type="http://schemas.openxmlformats.org/officeDocument/2006/relationships/image" Target="../media/image17.png"/><Relationship Id="rId10" Type="http://schemas.openxmlformats.org/officeDocument/2006/relationships/image" Target="../media/image37.png"/><Relationship Id="rId4" Type="http://schemas.openxmlformats.org/officeDocument/2006/relationships/slide" Target="slide12.xml"/><Relationship Id="rId9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0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17.png"/><Relationship Id="rId4" Type="http://schemas.openxmlformats.org/officeDocument/2006/relationships/slide" Target="slide12.xml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37.xml"/><Relationship Id="rId3" Type="http://schemas.openxmlformats.org/officeDocument/2006/relationships/image" Target="../media/image30.jp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12.xml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2.tmp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4.jpg"/><Relationship Id="rId7" Type="http://schemas.openxmlformats.org/officeDocument/2006/relationships/slide" Target="slide10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11" Type="http://schemas.openxmlformats.org/officeDocument/2006/relationships/image" Target="../media/image16.png"/><Relationship Id="rId5" Type="http://schemas.openxmlformats.org/officeDocument/2006/relationships/slide" Target="slide22.xml"/><Relationship Id="rId10" Type="http://schemas.openxmlformats.org/officeDocument/2006/relationships/slide" Target="slide24.xml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mailto:mahmoud@bashir.com" TargetMode="External"/><Relationship Id="rId4" Type="http://schemas.openxmlformats.org/officeDocument/2006/relationships/slide" Target="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7.png"/><Relationship Id="rId4" Type="http://schemas.openxmlformats.org/officeDocument/2006/relationships/slide" Target="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tmp"/><Relationship Id="rId5" Type="http://schemas.openxmlformats.org/officeDocument/2006/relationships/image" Target="../media/image17.png"/><Relationship Id="rId4" Type="http://schemas.openxmlformats.org/officeDocument/2006/relationships/slide" Target="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slide" Target="slide27.xml"/><Relationship Id="rId4" Type="http://schemas.openxmlformats.org/officeDocument/2006/relationships/slide" Target="slide1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0.jp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tmp"/><Relationship Id="rId4" Type="http://schemas.openxmlformats.org/officeDocument/2006/relationships/slide" Target="slide26.xml"/><Relationship Id="rId9" Type="http://schemas.openxmlformats.org/officeDocument/2006/relationships/image" Target="../media/image52.tm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jp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slide" Target="slide9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slide" Target="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" Target="slide36.xml"/><Relationship Id="rId13" Type="http://schemas.openxmlformats.org/officeDocument/2006/relationships/image" Target="../media/image56.png"/><Relationship Id="rId18" Type="http://schemas.openxmlformats.org/officeDocument/2006/relationships/image" Target="../media/image61.png"/><Relationship Id="rId3" Type="http://schemas.openxmlformats.org/officeDocument/2006/relationships/image" Target="../media/image55.jpg"/><Relationship Id="rId7" Type="http://schemas.openxmlformats.org/officeDocument/2006/relationships/slide" Target="slide35.xml"/><Relationship Id="rId12" Type="http://schemas.openxmlformats.org/officeDocument/2006/relationships/hyperlink" Target="Database%20Project%20Q.pdf" TargetMode="External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59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11" Type="http://schemas.openxmlformats.org/officeDocument/2006/relationships/slide" Target="slide10.xml"/><Relationship Id="rId5" Type="http://schemas.openxmlformats.org/officeDocument/2006/relationships/slide" Target="slide32.xml"/><Relationship Id="rId15" Type="http://schemas.openxmlformats.org/officeDocument/2006/relationships/image" Target="../media/image58.png"/><Relationship Id="rId10" Type="http://schemas.openxmlformats.org/officeDocument/2006/relationships/hyperlink" Target="data%20-%20Copy%20(2)/Employee.html" TargetMode="External"/><Relationship Id="rId19" Type="http://schemas.openxmlformats.org/officeDocument/2006/relationships/image" Target="../media/image62.png"/><Relationship Id="rId4" Type="http://schemas.openxmlformats.org/officeDocument/2006/relationships/image" Target="../media/image11.png"/><Relationship Id="rId9" Type="http://schemas.openxmlformats.org/officeDocument/2006/relationships/slide" Target="slide34.xml"/><Relationship Id="rId14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slide" Target="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1.xml"/><Relationship Id="rId4" Type="http://schemas.openxmlformats.org/officeDocument/2006/relationships/image" Target="../media/image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g"/><Relationship Id="rId3" Type="http://schemas.openxmlformats.org/officeDocument/2006/relationships/image" Target="../media/image55.jp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slide" Target="slide31.xml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7.xml"/><Relationship Id="rId5" Type="http://schemas.openxmlformats.org/officeDocument/2006/relationships/slide" Target="slide31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tmp"/><Relationship Id="rId13" Type="http://schemas.openxmlformats.org/officeDocument/2006/relationships/image" Target="../media/image72.tmp"/><Relationship Id="rId18" Type="http://schemas.openxmlformats.org/officeDocument/2006/relationships/image" Target="../media/image74.tmp"/><Relationship Id="rId3" Type="http://schemas.openxmlformats.org/officeDocument/2006/relationships/image" Target="../media/image55.jpg"/><Relationship Id="rId7" Type="http://schemas.openxmlformats.org/officeDocument/2006/relationships/image" Target="../media/image13.png"/><Relationship Id="rId12" Type="http://schemas.openxmlformats.org/officeDocument/2006/relationships/image" Target="../media/image71.tmp"/><Relationship Id="rId17" Type="http://schemas.openxmlformats.org/officeDocument/2006/relationships/slide" Target="slide38.xml"/><Relationship Id="rId2" Type="http://schemas.openxmlformats.org/officeDocument/2006/relationships/notesSlide" Target="../notesSlides/notesSlide37.xml"/><Relationship Id="rId16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3.xml"/><Relationship Id="rId11" Type="http://schemas.openxmlformats.org/officeDocument/2006/relationships/image" Target="../media/image70.tmp"/><Relationship Id="rId5" Type="http://schemas.openxmlformats.org/officeDocument/2006/relationships/image" Target="../media/image66.tmp"/><Relationship Id="rId15" Type="http://schemas.openxmlformats.org/officeDocument/2006/relationships/slide" Target="slide14.xml"/><Relationship Id="rId10" Type="http://schemas.openxmlformats.org/officeDocument/2006/relationships/image" Target="../media/image69.tmp"/><Relationship Id="rId4" Type="http://schemas.openxmlformats.org/officeDocument/2006/relationships/slide" Target="slide31.xml"/><Relationship Id="rId9" Type="http://schemas.openxmlformats.org/officeDocument/2006/relationships/image" Target="../media/image68.tmp"/><Relationship Id="rId14" Type="http://schemas.openxmlformats.org/officeDocument/2006/relationships/image" Target="../media/image73.tmp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slide" Target="slide39.xml"/><Relationship Id="rId13" Type="http://schemas.openxmlformats.org/officeDocument/2006/relationships/image" Target="../media/image80.tmp"/><Relationship Id="rId3" Type="http://schemas.openxmlformats.org/officeDocument/2006/relationships/image" Target="../media/image55.jpg"/><Relationship Id="rId7" Type="http://schemas.openxmlformats.org/officeDocument/2006/relationships/image" Target="../media/image13.png"/><Relationship Id="rId12" Type="http://schemas.openxmlformats.org/officeDocument/2006/relationships/image" Target="../media/image79.tmp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tmp"/><Relationship Id="rId11" Type="http://schemas.openxmlformats.org/officeDocument/2006/relationships/image" Target="../media/image78.tmp"/><Relationship Id="rId5" Type="http://schemas.openxmlformats.org/officeDocument/2006/relationships/slide" Target="slide24.xml"/><Relationship Id="rId10" Type="http://schemas.openxmlformats.org/officeDocument/2006/relationships/image" Target="../media/image77.tmp"/><Relationship Id="rId4" Type="http://schemas.openxmlformats.org/officeDocument/2006/relationships/slide" Target="slide37.xml"/><Relationship Id="rId9" Type="http://schemas.openxmlformats.org/officeDocument/2006/relationships/image" Target="../media/image76.png"/><Relationship Id="rId14" Type="http://schemas.openxmlformats.org/officeDocument/2006/relationships/image" Target="../media/image81.tm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0.xml"/><Relationship Id="rId5" Type="http://schemas.openxmlformats.org/officeDocument/2006/relationships/slide" Target="slide38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13" Type="http://schemas.openxmlformats.org/officeDocument/2006/relationships/image" Target="../media/image14.png"/><Relationship Id="rId18" Type="http://schemas.openxmlformats.org/officeDocument/2006/relationships/image" Target="../media/image17.png"/><Relationship Id="rId3" Type="http://schemas.openxmlformats.org/officeDocument/2006/relationships/image" Target="../media/image6.jpg"/><Relationship Id="rId7" Type="http://schemas.openxmlformats.org/officeDocument/2006/relationships/slide" Target="slide6.xml"/><Relationship Id="rId12" Type="http://schemas.openxmlformats.org/officeDocument/2006/relationships/image" Target="../media/image13.png"/><Relationship Id="rId17" Type="http://schemas.openxmlformats.org/officeDocument/2006/relationships/slide" Target="slide3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slide" Target="slide5.xml"/><Relationship Id="rId11" Type="http://schemas.openxmlformats.org/officeDocument/2006/relationships/slide" Target="slide9.xml"/><Relationship Id="rId5" Type="http://schemas.openxmlformats.org/officeDocument/2006/relationships/image" Target="../media/image11.png"/><Relationship Id="rId15" Type="http://schemas.openxmlformats.org/officeDocument/2006/relationships/slide" Target="slide7.xml"/><Relationship Id="rId10" Type="http://schemas.openxmlformats.org/officeDocument/2006/relationships/hyperlink" Target="http://juniperpublishers.com/adoh/ADOH.MS.ID.555561.php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slide" Target="slide3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6.jpg"/><Relationship Id="rId7" Type="http://schemas.openxmlformats.org/officeDocument/2006/relationships/image" Target="../media/image19.jp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jpg"/><Relationship Id="rId5" Type="http://schemas.openxmlformats.org/officeDocument/2006/relationships/slide" Target="slide4.xml"/><Relationship Id="rId10" Type="http://schemas.openxmlformats.org/officeDocument/2006/relationships/image" Target="../media/image22.jpg"/><Relationship Id="rId4" Type="http://schemas.openxmlformats.org/officeDocument/2006/relationships/image" Target="../media/image7.png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mailto:mahmoud@bashir.com" TargetMode="External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slide" Target="slide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4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B405419-DA04-4019-94DC-67C969A435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8AB3B7-6E5F-49CB-869D-148A76082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47"/>
            <a:ext cx="1609483" cy="11217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40BE54-73B9-4148-B14B-1DCD29DE3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582517" y="5736239"/>
            <a:ext cx="1609483" cy="112176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D14BFE2-E14F-4113-9DB2-B2C9F98D294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444" y="-1"/>
            <a:ext cx="4563112" cy="685800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5" name="Flowchart: Connector 14">
            <a:hlinkClick r:id="rId6" action="ppaction://hlinksldjump"/>
            <a:extLst>
              <a:ext uri="{FF2B5EF4-FFF2-40B4-BE49-F238E27FC236}">
                <a16:creationId xmlns:a16="http://schemas.microsoft.com/office/drawing/2014/main" id="{EA50AD73-191A-4218-BC8A-5FA54B7C668B}"/>
              </a:ext>
            </a:extLst>
          </p:cNvPr>
          <p:cNvSpPr/>
          <p:nvPr/>
        </p:nvSpPr>
        <p:spPr>
          <a:xfrm>
            <a:off x="4241494" y="4759287"/>
            <a:ext cx="517793" cy="462707"/>
          </a:xfrm>
          <a:prstGeom prst="flowChartConnector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B</a:t>
            </a:r>
            <a:endParaRPr lang="ar-EG" dirty="0">
              <a:latin typeface="Blackadder ITC" panose="04020505051007020D02" pitchFamily="8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387E83-825D-4197-A940-81B08B98FEA6}"/>
              </a:ext>
            </a:extLst>
          </p:cNvPr>
          <p:cNvSpPr txBox="1"/>
          <p:nvPr/>
        </p:nvSpPr>
        <p:spPr>
          <a:xfrm>
            <a:off x="3943100" y="5221992"/>
            <a:ext cx="1086102" cy="24622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Al-Bashir Hotel</a:t>
            </a:r>
            <a:endParaRPr lang="ar-EG" sz="1000" dirty="0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1398176-64DE-42DA-A7E3-DA4ECE4EEB27}"/>
              </a:ext>
            </a:extLst>
          </p:cNvPr>
          <p:cNvSpPr/>
          <p:nvPr/>
        </p:nvSpPr>
        <p:spPr>
          <a:xfrm>
            <a:off x="9944100" y="6012180"/>
            <a:ext cx="1954530" cy="38862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By : group 22</a:t>
            </a:r>
            <a:endParaRPr lang="ar-EG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685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33E085-9AA5-435C-8838-36CDA037CD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209DA8-DB4B-46C2-9C7C-41C8350F3C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028C754-333F-4D93-8AA5-D70232E1D995}"/>
              </a:ext>
            </a:extLst>
          </p:cNvPr>
          <p:cNvSpPr/>
          <p:nvPr/>
        </p:nvSpPr>
        <p:spPr>
          <a:xfrm>
            <a:off x="4123442" y="715461"/>
            <a:ext cx="3717538" cy="5081632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7" name="Flowchart: Alternate Process 6">
            <a:hlinkClick r:id="rId5" action="ppaction://hlinksldjump"/>
            <a:extLst>
              <a:ext uri="{FF2B5EF4-FFF2-40B4-BE49-F238E27FC236}">
                <a16:creationId xmlns:a16="http://schemas.microsoft.com/office/drawing/2014/main" id="{CC8E8397-064F-4075-A778-F2F12D9C1843}"/>
              </a:ext>
            </a:extLst>
          </p:cNvPr>
          <p:cNvSpPr/>
          <p:nvPr/>
        </p:nvSpPr>
        <p:spPr>
          <a:xfrm>
            <a:off x="4346467" y="933052"/>
            <a:ext cx="3222702" cy="66907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Manger</a:t>
            </a:r>
            <a:endParaRPr lang="ar-EG" dirty="0"/>
          </a:p>
        </p:txBody>
      </p:sp>
      <p:sp>
        <p:nvSpPr>
          <p:cNvPr id="8" name="Flowchart: Alternate Process 7">
            <a:hlinkClick r:id="rId6" action="ppaction://hlinksldjump"/>
            <a:extLst>
              <a:ext uri="{FF2B5EF4-FFF2-40B4-BE49-F238E27FC236}">
                <a16:creationId xmlns:a16="http://schemas.microsoft.com/office/drawing/2014/main" id="{31660380-8B33-42D2-B80D-29030CE82773}"/>
              </a:ext>
            </a:extLst>
          </p:cNvPr>
          <p:cNvSpPr/>
          <p:nvPr/>
        </p:nvSpPr>
        <p:spPr>
          <a:xfrm>
            <a:off x="4346467" y="1723848"/>
            <a:ext cx="3222702" cy="66907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    Receptionist</a:t>
            </a:r>
            <a:endParaRPr lang="ar-EG" dirty="0"/>
          </a:p>
        </p:txBody>
      </p:sp>
      <p:sp>
        <p:nvSpPr>
          <p:cNvPr id="9" name="Flowchart: Alternate Process 8">
            <a:hlinkClick r:id="rId7" action="ppaction://hlinksldjump"/>
            <a:extLst>
              <a:ext uri="{FF2B5EF4-FFF2-40B4-BE49-F238E27FC236}">
                <a16:creationId xmlns:a16="http://schemas.microsoft.com/office/drawing/2014/main" id="{3C791C07-2B02-4FFB-AD90-02D4C35F5D4A}"/>
              </a:ext>
            </a:extLst>
          </p:cNvPr>
          <p:cNvSpPr/>
          <p:nvPr/>
        </p:nvSpPr>
        <p:spPr>
          <a:xfrm>
            <a:off x="4346467" y="2514644"/>
            <a:ext cx="3222702" cy="66907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Restaurant</a:t>
            </a:r>
            <a:endParaRPr lang="ar-EG" dirty="0"/>
          </a:p>
        </p:txBody>
      </p:sp>
      <p:sp>
        <p:nvSpPr>
          <p:cNvPr id="11" name="Flowchart: Alternate Process 10">
            <a:hlinkClick r:id="rId8" action="ppaction://hlinksldjump"/>
            <a:extLst>
              <a:ext uri="{FF2B5EF4-FFF2-40B4-BE49-F238E27FC236}">
                <a16:creationId xmlns:a16="http://schemas.microsoft.com/office/drawing/2014/main" id="{324A5C14-5671-4BB6-8BDD-6BECE2CF4A8A}"/>
              </a:ext>
            </a:extLst>
          </p:cNvPr>
          <p:cNvSpPr/>
          <p:nvPr/>
        </p:nvSpPr>
        <p:spPr>
          <a:xfrm>
            <a:off x="4346467" y="3301593"/>
            <a:ext cx="3222702" cy="66907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Hall</a:t>
            </a:r>
            <a:endParaRPr lang="ar-EG" dirty="0"/>
          </a:p>
        </p:txBody>
      </p:sp>
      <p:sp>
        <p:nvSpPr>
          <p:cNvPr id="12" name="Flowchart: Alternate Process 11">
            <a:hlinkClick r:id="rId9" action="ppaction://hlinksldjump"/>
            <a:extLst>
              <a:ext uri="{FF2B5EF4-FFF2-40B4-BE49-F238E27FC236}">
                <a16:creationId xmlns:a16="http://schemas.microsoft.com/office/drawing/2014/main" id="{1FC77029-221D-4714-87FF-B7255F2528FC}"/>
              </a:ext>
            </a:extLst>
          </p:cNvPr>
          <p:cNvSpPr/>
          <p:nvPr/>
        </p:nvSpPr>
        <p:spPr>
          <a:xfrm>
            <a:off x="4346467" y="4087282"/>
            <a:ext cx="3222702" cy="66907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/>
              <a:t>Programmer</a:t>
            </a:r>
            <a:endParaRPr lang="ar-E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B5C054-1C89-4DF6-9363-3D13488B1AB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90" y="1821469"/>
            <a:ext cx="430836" cy="4308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BFB58DF-7B62-45D7-BB26-8C43E0D7861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890" y="2636367"/>
            <a:ext cx="406733" cy="4067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0CBF7FD-F7AA-4A78-A424-1BFB09488D8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8860" y="3365364"/>
            <a:ext cx="502763" cy="50276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E4718DF-AF65-43C6-AB50-8BA997D1CD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999" y="4169802"/>
            <a:ext cx="517871" cy="5178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56FC4BD-0BC2-48A2-BBD2-AD9002F7EBA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494" y="4133342"/>
            <a:ext cx="545129" cy="54512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814A58-C026-4918-8A6C-6DCBC2BD2A9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316" y="962157"/>
            <a:ext cx="545129" cy="545129"/>
          </a:xfrm>
          <a:prstGeom prst="rect">
            <a:avLst/>
          </a:prstGeom>
        </p:spPr>
      </p:pic>
      <p:sp>
        <p:nvSpPr>
          <p:cNvPr id="21" name="Flowchart: Alternate Process 20">
            <a:hlinkClick r:id="rId15" action="ppaction://hlinksldjump"/>
            <a:extLst>
              <a:ext uri="{FF2B5EF4-FFF2-40B4-BE49-F238E27FC236}">
                <a16:creationId xmlns:a16="http://schemas.microsoft.com/office/drawing/2014/main" id="{5C0E7837-4A5D-42A3-B857-10988F4E6C3A}"/>
              </a:ext>
            </a:extLst>
          </p:cNvPr>
          <p:cNvSpPr/>
          <p:nvPr/>
        </p:nvSpPr>
        <p:spPr>
          <a:xfrm>
            <a:off x="4346467" y="4876058"/>
            <a:ext cx="3222702" cy="61889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Exit</a:t>
            </a:r>
            <a:endParaRPr lang="ar-EG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AE3152A-1270-4456-AF04-AC65DC35F3EA}"/>
              </a:ext>
            </a:extLst>
          </p:cNvPr>
          <p:cNvGrpSpPr/>
          <p:nvPr/>
        </p:nvGrpSpPr>
        <p:grpSpPr>
          <a:xfrm>
            <a:off x="4490445" y="5012297"/>
            <a:ext cx="515775" cy="361282"/>
            <a:chOff x="2949167" y="1634966"/>
            <a:chExt cx="3393089" cy="3588068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76DF4B9F-6A12-4D4B-84C4-B3994E39A5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67" y="1634966"/>
              <a:ext cx="2347662" cy="3588068"/>
            </a:xfrm>
            <a:prstGeom prst="rect">
              <a:avLst/>
            </a:prstGeom>
          </p:spPr>
        </p:pic>
        <p:sp>
          <p:nvSpPr>
            <p:cNvPr id="24" name="Flowchart: Extract 23">
              <a:extLst>
                <a:ext uri="{FF2B5EF4-FFF2-40B4-BE49-F238E27FC236}">
                  <a16:creationId xmlns:a16="http://schemas.microsoft.com/office/drawing/2014/main" id="{E8546951-CCB6-4B9D-8D2C-A2AF59A51513}"/>
                </a:ext>
              </a:extLst>
            </p:cNvPr>
            <p:cNvSpPr/>
            <p:nvPr/>
          </p:nvSpPr>
          <p:spPr>
            <a:xfrm rot="5400000">
              <a:off x="5522641" y="2832410"/>
              <a:ext cx="802888" cy="836342"/>
            </a:xfrm>
            <a:prstGeom prst="flowChartExtra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</p:spTree>
    <p:extLst>
      <p:ext uri="{BB962C8B-B14F-4D97-AF65-F5344CB8AC3E}">
        <p14:creationId xmlns:p14="http://schemas.microsoft.com/office/powerpoint/2010/main" val="384292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5D791-8CDA-4D19-AE86-9BF31340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4EEA4-28CC-4B47-84A8-501D6F3CAC31}"/>
              </a:ext>
            </a:extLst>
          </p:cNvPr>
          <p:cNvSpPr/>
          <p:nvPr/>
        </p:nvSpPr>
        <p:spPr>
          <a:xfrm>
            <a:off x="3412067" y="2366009"/>
            <a:ext cx="5251287" cy="2091691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AA8110F-DED0-4AC2-BDC0-DC77016F05B7}"/>
              </a:ext>
            </a:extLst>
          </p:cNvPr>
          <p:cNvSpPr/>
          <p:nvPr/>
        </p:nvSpPr>
        <p:spPr>
          <a:xfrm>
            <a:off x="3887084" y="2080273"/>
            <a:ext cx="1415268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21D6A15-52F3-4083-9EC2-0BCB00803B2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A9A98D-0892-44D3-B750-69723EB15B1D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73AE7-9B50-41D9-A879-D8B7819A8077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manger@bashir.com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B1A2-CCDC-4A82-B15C-F2ED4E6BC5C1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1" name="Flowchart: Alternate Process 10">
            <a:hlinkClick r:id="rId4" action="ppaction://hlinksldjump"/>
            <a:extLst>
              <a:ext uri="{FF2B5EF4-FFF2-40B4-BE49-F238E27FC236}">
                <a16:creationId xmlns:a16="http://schemas.microsoft.com/office/drawing/2014/main" id="{561BE4D9-F42E-42C2-8CF3-71689F3AF2A4}"/>
              </a:ext>
            </a:extLst>
          </p:cNvPr>
          <p:cNvSpPr/>
          <p:nvPr/>
        </p:nvSpPr>
        <p:spPr>
          <a:xfrm>
            <a:off x="7013428" y="3786046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31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3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281DA5E9-4006-4DAC-BC33-38769FAE3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63D54A77-F20F-4E67-BF1C-C97B94D223B1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EF6075-06BE-4540-977F-2B4B2B8A46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7" y="0"/>
            <a:ext cx="390292" cy="362749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9E0A4E91-E237-4E65-9562-62DC2ABAFA64}"/>
              </a:ext>
            </a:extLst>
          </p:cNvPr>
          <p:cNvGrpSpPr/>
          <p:nvPr/>
        </p:nvGrpSpPr>
        <p:grpSpPr>
          <a:xfrm>
            <a:off x="214830" y="181374"/>
            <a:ext cx="3514381" cy="6422834"/>
            <a:chOff x="214830" y="181374"/>
            <a:chExt cx="3514381" cy="642283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360506-BD73-4543-8138-96061CE341E2}"/>
                </a:ext>
              </a:extLst>
            </p:cNvPr>
            <p:cNvGrpSpPr/>
            <p:nvPr/>
          </p:nvGrpSpPr>
          <p:grpSpPr>
            <a:xfrm>
              <a:off x="214830" y="181374"/>
              <a:ext cx="3514381" cy="6422834"/>
              <a:chOff x="55083" y="166346"/>
              <a:chExt cx="3514381" cy="6422834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6EE9F9B5-F86B-4ECC-B02F-0FB602A4DE2E}"/>
                  </a:ext>
                </a:extLst>
              </p:cNvPr>
              <p:cNvGrpSpPr/>
              <p:nvPr/>
            </p:nvGrpSpPr>
            <p:grpSpPr>
              <a:xfrm>
                <a:off x="55083" y="166346"/>
                <a:ext cx="3514381" cy="6422834"/>
                <a:chOff x="55083" y="166346"/>
                <a:chExt cx="3514381" cy="6422834"/>
              </a:xfrm>
            </p:grpSpPr>
            <p:sp>
              <p:nvSpPr>
                <p:cNvPr id="18" name="Scroll: Vertical 17">
                  <a:extLst>
                    <a:ext uri="{FF2B5EF4-FFF2-40B4-BE49-F238E27FC236}">
                      <a16:creationId xmlns:a16="http://schemas.microsoft.com/office/drawing/2014/main" id="{50F81ECC-B8F5-434B-BC85-5058F4D2AE5C}"/>
                    </a:ext>
                  </a:extLst>
                </p:cNvPr>
                <p:cNvSpPr/>
                <p:nvPr/>
              </p:nvSpPr>
              <p:spPr>
                <a:xfrm>
                  <a:off x="55083" y="166346"/>
                  <a:ext cx="3514381" cy="6422834"/>
                </a:xfrm>
                <a:prstGeom prst="verticalScroll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endParaRPr lang="ar-EG"/>
                </a:p>
              </p:txBody>
            </p: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D14A42D2-5854-4C30-9E54-F9C229526B0B}"/>
                    </a:ext>
                  </a:extLst>
                </p:cNvPr>
                <p:cNvGrpSpPr/>
                <p:nvPr/>
              </p:nvGrpSpPr>
              <p:grpSpPr>
                <a:xfrm>
                  <a:off x="627962" y="654161"/>
                  <a:ext cx="2456762" cy="495759"/>
                  <a:chOff x="627962" y="543991"/>
                  <a:chExt cx="2544896" cy="495759"/>
                </a:xfrm>
              </p:grpSpPr>
              <p:sp>
                <p:nvSpPr>
                  <p:cNvPr id="23" name="Flowchart: Alternate Process 22">
                    <a:extLst>
                      <a:ext uri="{FF2B5EF4-FFF2-40B4-BE49-F238E27FC236}">
                        <a16:creationId xmlns:a16="http://schemas.microsoft.com/office/drawing/2014/main" id="{2C4D7845-3B52-480A-A066-CCA2A905A171}"/>
                      </a:ext>
                    </a:extLst>
                  </p:cNvPr>
                  <p:cNvSpPr/>
                  <p:nvPr/>
                </p:nvSpPr>
                <p:spPr>
                  <a:xfrm>
                    <a:off x="627962" y="543991"/>
                    <a:ext cx="2544896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r"/>
                    <a:r>
                      <a:rPr lang="en-US" sz="1900" dirty="0">
                        <a:latin typeface="BatangChe" panose="02030609000101010101" pitchFamily="49" charset="-127"/>
                        <a:ea typeface="BatangChe" panose="02030609000101010101" pitchFamily="49" charset="-127"/>
                      </a:rPr>
                      <a:t> Al-Bashir Hotel</a:t>
                    </a:r>
                    <a:endParaRPr lang="ar-EG" sz="1900" dirty="0">
                      <a:latin typeface="BatangChe" panose="02030609000101010101" pitchFamily="49" charset="-127"/>
                      <a:ea typeface="BatangChe" panose="02030609000101010101" pitchFamily="49" charset="-127"/>
                    </a:endParaRPr>
                  </a:p>
                </p:txBody>
              </p:sp>
              <p:sp>
                <p:nvSpPr>
                  <p:cNvPr id="24" name="Flowchart: Connector 23">
                    <a:extLst>
                      <a:ext uri="{FF2B5EF4-FFF2-40B4-BE49-F238E27FC236}">
                        <a16:creationId xmlns:a16="http://schemas.microsoft.com/office/drawing/2014/main" id="{7D4CD223-A5F9-462D-90E7-FD46A16B5CDA}"/>
                      </a:ext>
                    </a:extLst>
                  </p:cNvPr>
                  <p:cNvSpPr/>
                  <p:nvPr/>
                </p:nvSpPr>
                <p:spPr>
                  <a:xfrm>
                    <a:off x="627962" y="560516"/>
                    <a:ext cx="517793" cy="462707"/>
                  </a:xfrm>
                  <a:prstGeom prst="flowChartConnector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sz="2800" dirty="0">
                        <a:latin typeface="Blackadder ITC" panose="04020505051007020D02" pitchFamily="82" charset="0"/>
                      </a:rPr>
                      <a:t>B</a:t>
                    </a:r>
                    <a:endParaRPr lang="ar-EG" dirty="0">
                      <a:latin typeface="Blackadder ITC" panose="04020505051007020D02" pitchFamily="82" charset="0"/>
                    </a:endParaRPr>
                  </a:p>
                </p:txBody>
              </p:sp>
            </p:grpSp>
            <p:sp>
              <p:nvSpPr>
                <p:cNvPr id="20" name="Flowchart: Alternate Process 19">
                  <a:hlinkClick r:id="rId5" action="ppaction://hlinksldjump"/>
                  <a:extLst>
                    <a:ext uri="{FF2B5EF4-FFF2-40B4-BE49-F238E27FC236}">
                      <a16:creationId xmlns:a16="http://schemas.microsoft.com/office/drawing/2014/main" id="{D7A424D0-0D7F-425D-B341-F42B77805A17}"/>
                    </a:ext>
                  </a:extLst>
                </p:cNvPr>
                <p:cNvSpPr/>
                <p:nvPr/>
              </p:nvSpPr>
              <p:spPr>
                <a:xfrm>
                  <a:off x="583894" y="1542362"/>
                  <a:ext cx="2456762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     Employee`s info</a:t>
                  </a:r>
                  <a:endParaRPr lang="ar-EG" dirty="0"/>
                </a:p>
              </p:txBody>
            </p:sp>
            <p:sp>
              <p:nvSpPr>
                <p:cNvPr id="21" name="Flowchart: Alternate Process 20">
                  <a:hlinkClick r:id="rId6" action="ppaction://hlinksldjump"/>
                  <a:extLst>
                    <a:ext uri="{FF2B5EF4-FFF2-40B4-BE49-F238E27FC236}">
                      <a16:creationId xmlns:a16="http://schemas.microsoft.com/office/drawing/2014/main" id="{72A89605-DEA0-4928-860F-1F1785817D73}"/>
                    </a:ext>
                  </a:extLst>
                </p:cNvPr>
                <p:cNvSpPr/>
                <p:nvPr/>
              </p:nvSpPr>
              <p:spPr>
                <a:xfrm>
                  <a:off x="583894" y="2181689"/>
                  <a:ext cx="2456762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Rooms</a:t>
                  </a:r>
                  <a:endParaRPr lang="ar-EG" dirty="0"/>
                </a:p>
              </p:txBody>
            </p:sp>
            <p:sp>
              <p:nvSpPr>
                <p:cNvPr id="22" name="Flowchart: Alternate Process 21">
                  <a:hlinkClick r:id="rId7" action="ppaction://hlinksldjump"/>
                  <a:extLst>
                    <a:ext uri="{FF2B5EF4-FFF2-40B4-BE49-F238E27FC236}">
                      <a16:creationId xmlns:a16="http://schemas.microsoft.com/office/drawing/2014/main" id="{8C7C3793-EB9F-4A8C-89FF-F256531F97F9}"/>
                    </a:ext>
                  </a:extLst>
                </p:cNvPr>
                <p:cNvSpPr/>
                <p:nvPr/>
              </p:nvSpPr>
              <p:spPr>
                <a:xfrm>
                  <a:off x="583892" y="3466806"/>
                  <a:ext cx="2456762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Restaurant</a:t>
                  </a:r>
                  <a:endParaRPr lang="ar-EG" dirty="0"/>
                </a:p>
              </p:txBody>
            </p:sp>
          </p:grpSp>
          <p:sp>
            <p:nvSpPr>
              <p:cNvPr id="10" name="Flowchart: Alternate Process 9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BB8ECBB1-88B6-4E61-B9FB-499C0EF30666}"/>
                  </a:ext>
                </a:extLst>
              </p:cNvPr>
              <p:cNvSpPr/>
              <p:nvPr/>
            </p:nvSpPr>
            <p:spPr>
              <a:xfrm>
                <a:off x="583892" y="4111463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Revenue</a:t>
                </a:r>
              </a:p>
            </p:txBody>
          </p:sp>
          <p:sp>
            <p:nvSpPr>
              <p:cNvPr id="14" name="Flowchart: Alternate Process 1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00E64D67-8085-4387-9B3F-B3E0B78C9B96}"/>
                  </a:ext>
                </a:extLst>
              </p:cNvPr>
              <p:cNvSpPr/>
              <p:nvPr/>
            </p:nvSpPr>
            <p:spPr>
              <a:xfrm>
                <a:off x="583892" y="2825155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  Room services</a:t>
                </a:r>
                <a:endParaRPr lang="ar-EG" dirty="0"/>
              </a:p>
            </p:txBody>
          </p:sp>
        </p:grpSp>
        <p:sp>
          <p:nvSpPr>
            <p:cNvPr id="26" name="Flowchart: Alternate Process 25">
              <a:hlinkClick r:id="rId10" action="ppaction://hlinksldjump"/>
              <a:extLst>
                <a:ext uri="{FF2B5EF4-FFF2-40B4-BE49-F238E27FC236}">
                  <a16:creationId xmlns:a16="http://schemas.microsoft.com/office/drawing/2014/main" id="{452B092D-F6BD-4021-902C-01EFC36A3CC2}"/>
                </a:ext>
              </a:extLst>
            </p:cNvPr>
            <p:cNvSpPr/>
            <p:nvPr/>
          </p:nvSpPr>
          <p:spPr>
            <a:xfrm>
              <a:off x="743639" y="4738874"/>
              <a:ext cx="2456762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Hall</a:t>
              </a:r>
            </a:p>
          </p:txBody>
        </p:sp>
        <p:sp>
          <p:nvSpPr>
            <p:cNvPr id="27" name="Arrow: Right 26">
              <a:hlinkClick r:id="rId11" action="ppaction://hlinksldjump"/>
              <a:extLst>
                <a:ext uri="{FF2B5EF4-FFF2-40B4-BE49-F238E27FC236}">
                  <a16:creationId xmlns:a16="http://schemas.microsoft.com/office/drawing/2014/main" id="{B4F7A393-0E18-453E-B420-7F321F185FA5}"/>
                </a:ext>
              </a:extLst>
            </p:cNvPr>
            <p:cNvSpPr/>
            <p:nvPr/>
          </p:nvSpPr>
          <p:spPr>
            <a:xfrm flipH="1">
              <a:off x="743638" y="6010951"/>
              <a:ext cx="1062859" cy="495759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dirty="0"/>
                <a:t>return</a:t>
              </a:r>
              <a:endParaRPr lang="ar-EG" dirty="0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7963569-8240-469B-96C0-6ED1FF75F8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83" y="1660604"/>
              <a:ext cx="408781" cy="267047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C77EB858-5886-4574-A12C-239FD922C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99" y="2207710"/>
              <a:ext cx="404616" cy="450303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590D958-DC76-461C-A066-37E08910A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7" y="3536969"/>
              <a:ext cx="406733" cy="406733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18D175AD-6D51-4EB7-B3D2-BEF13B8C7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09" y="4122976"/>
              <a:ext cx="463484" cy="463484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EF0D85A6-D6EB-4206-B7C0-CB1BA49A5B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709" y="4694633"/>
              <a:ext cx="502763" cy="502763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EA9857D-4BA2-43FD-973B-13E91CE9F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3602" y="2913593"/>
              <a:ext cx="374974" cy="342563"/>
            </a:xfrm>
            <a:prstGeom prst="rect">
              <a:avLst/>
            </a:prstGeom>
          </p:spPr>
        </p:pic>
        <p:sp>
          <p:nvSpPr>
            <p:cNvPr id="40" name="Flowchart: Alternate Process 39">
              <a:hlinkClick r:id="rId18" action="ppaction://hlinksldjump"/>
              <a:extLst>
                <a:ext uri="{FF2B5EF4-FFF2-40B4-BE49-F238E27FC236}">
                  <a16:creationId xmlns:a16="http://schemas.microsoft.com/office/drawing/2014/main" id="{BD583F6C-903F-4F6F-B438-3B2FDBF246D9}"/>
                </a:ext>
              </a:extLst>
            </p:cNvPr>
            <p:cNvSpPr/>
            <p:nvPr/>
          </p:nvSpPr>
          <p:spPr>
            <a:xfrm>
              <a:off x="707975" y="5404618"/>
              <a:ext cx="2456762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Bill</a:t>
              </a:r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E8953D0-7E6F-4C88-95C6-BD1CBBF59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7" y="5460582"/>
              <a:ext cx="333158" cy="333158"/>
            </a:xfrm>
            <a:prstGeom prst="rect">
              <a:avLst/>
            </a:prstGeom>
          </p:spPr>
        </p:pic>
      </p:grpSp>
      <p:sp>
        <p:nvSpPr>
          <p:cNvPr id="44" name="Wave 43">
            <a:extLst>
              <a:ext uri="{FF2B5EF4-FFF2-40B4-BE49-F238E27FC236}">
                <a16:creationId xmlns:a16="http://schemas.microsoft.com/office/drawing/2014/main" id="{DC9A7F06-6E8C-4A79-BB36-E9B8A0CCC16F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5FA57CE-4928-46C3-B085-28CA367C905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8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triggerEvt type="onClick" time="508" objId="30"/>
        <p14:triggerEvt type="onClick" time="921" objId="30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0EF356-A43A-4C41-87F0-BE8B756E22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5" name="Arrow: Right 24">
            <a:hlinkClick r:id="rId4" action="ppaction://hlinksldjump"/>
            <a:extLst>
              <a:ext uri="{FF2B5EF4-FFF2-40B4-BE49-F238E27FC236}">
                <a16:creationId xmlns:a16="http://schemas.microsoft.com/office/drawing/2014/main" id="{25EB6D6F-2C5E-4F81-807D-DC8BDF7FDFC2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8C07BAF-CFB4-4D0B-984A-C7032EE75E6E}"/>
              </a:ext>
            </a:extLst>
          </p:cNvPr>
          <p:cNvCxnSpPr/>
          <p:nvPr/>
        </p:nvCxnSpPr>
        <p:spPr>
          <a:xfrm>
            <a:off x="168709" y="1931670"/>
            <a:ext cx="25489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FFC7EEA-DC64-40F8-B2E4-4944B93199C1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60E375A-8CD3-4039-B529-DD95F2C50E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4D08EE-528E-4E61-ACA4-62F2E07BDF3B}"/>
              </a:ext>
            </a:extLst>
          </p:cNvPr>
          <p:cNvSpPr/>
          <p:nvPr/>
        </p:nvSpPr>
        <p:spPr>
          <a:xfrm>
            <a:off x="3320445" y="131642"/>
            <a:ext cx="2335769" cy="33882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Kitchen worker 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DD1EE0-3C10-43F0-A5AB-09B13102EFE8}"/>
              </a:ext>
            </a:extLst>
          </p:cNvPr>
          <p:cNvSpPr/>
          <p:nvPr/>
        </p:nvSpPr>
        <p:spPr>
          <a:xfrm>
            <a:off x="5808405" y="131642"/>
            <a:ext cx="1762370" cy="33882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Hall worker 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DDF6325-82CE-4031-A0DC-E86457B78432}"/>
              </a:ext>
            </a:extLst>
          </p:cNvPr>
          <p:cNvSpPr/>
          <p:nvPr/>
        </p:nvSpPr>
        <p:spPr>
          <a:xfrm>
            <a:off x="1322798" y="134663"/>
            <a:ext cx="1879746" cy="33882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Receptionist</a:t>
            </a:r>
            <a:endParaRPr lang="ar-EG" sz="2400" b="1" dirty="0">
              <a:solidFill>
                <a:schemeClr val="bg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69F13A9-B584-4D3C-BB58-07F69EEB91D3}"/>
              </a:ext>
            </a:extLst>
          </p:cNvPr>
          <p:cNvSpPr/>
          <p:nvPr/>
        </p:nvSpPr>
        <p:spPr>
          <a:xfrm>
            <a:off x="7694527" y="120742"/>
            <a:ext cx="2180993" cy="338829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Service worker</a:t>
            </a:r>
            <a:endParaRPr lang="ar-EG" sz="2400" b="1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9F3E48-3876-45B6-96D0-3970B9F6F36F}"/>
              </a:ext>
            </a:extLst>
          </p:cNvPr>
          <p:cNvGrpSpPr/>
          <p:nvPr/>
        </p:nvGrpSpPr>
        <p:grpSpPr>
          <a:xfrm>
            <a:off x="0" y="2423159"/>
            <a:ext cx="12192000" cy="3166109"/>
            <a:chOff x="0" y="2423159"/>
            <a:chExt cx="12192000" cy="3166109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9A6DA40A-E472-4180-89D7-5895B12D1CCB}"/>
                </a:ext>
              </a:extLst>
            </p:cNvPr>
            <p:cNvSpPr/>
            <p:nvPr/>
          </p:nvSpPr>
          <p:spPr>
            <a:xfrm>
              <a:off x="0" y="2423159"/>
              <a:ext cx="12192000" cy="3166109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AD75DF-2543-43C7-8BB1-4D35A87FE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748" y="2985484"/>
              <a:ext cx="11947583" cy="2281491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B51437ED-7C51-4036-8B00-3041BB25812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160" y="2528393"/>
            <a:ext cx="396979" cy="396979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D742AD3C-E0D3-4D4F-A3D4-E8CE82B2A8EC}"/>
              </a:ext>
            </a:extLst>
          </p:cNvPr>
          <p:cNvSpPr/>
          <p:nvPr/>
        </p:nvSpPr>
        <p:spPr>
          <a:xfrm>
            <a:off x="102816" y="2985484"/>
            <a:ext cx="11947583" cy="228149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</a:t>
            </a:r>
            <a:r>
              <a:rPr lang="en-US" sz="4000" dirty="0"/>
              <a:t> * </a:t>
            </a:r>
            <a:r>
              <a:rPr lang="en-US" sz="4000" dirty="0">
                <a:solidFill>
                  <a:schemeClr val="accent1"/>
                </a:solidFill>
              </a:rPr>
              <a:t>from</a:t>
            </a:r>
            <a:r>
              <a:rPr lang="en-US" sz="4000" dirty="0"/>
              <a:t> Employee e, Receptionist r </a:t>
            </a:r>
          </a:p>
          <a:p>
            <a:pPr algn="ctr"/>
            <a:r>
              <a:rPr lang="en-US" sz="4000" dirty="0">
                <a:solidFill>
                  <a:schemeClr val="accent1"/>
                </a:solidFill>
              </a:rPr>
              <a:t>where</a:t>
            </a:r>
            <a:r>
              <a:rPr lang="en-US" sz="4000" dirty="0"/>
              <a:t> e.ID=</a:t>
            </a:r>
            <a:r>
              <a:rPr lang="en-US" sz="4000" dirty="0" err="1"/>
              <a:t>r.Employee_ID</a:t>
            </a:r>
            <a:r>
              <a:rPr lang="en-US" sz="4000" dirty="0"/>
              <a:t> ;</a:t>
            </a:r>
            <a:endParaRPr lang="ar-EG" sz="400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4C5A9B7-147F-48E0-8148-B56580A76EA4}"/>
              </a:ext>
            </a:extLst>
          </p:cNvPr>
          <p:cNvGrpSpPr/>
          <p:nvPr/>
        </p:nvGrpSpPr>
        <p:grpSpPr>
          <a:xfrm>
            <a:off x="0" y="2173535"/>
            <a:ext cx="12192000" cy="3749041"/>
            <a:chOff x="0" y="2423159"/>
            <a:chExt cx="12192000" cy="3749041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ECC98E5-8E23-4828-A207-AC57E7292B56}"/>
                </a:ext>
              </a:extLst>
            </p:cNvPr>
            <p:cNvSpPr/>
            <p:nvPr/>
          </p:nvSpPr>
          <p:spPr>
            <a:xfrm>
              <a:off x="0" y="2423159"/>
              <a:ext cx="12192000" cy="3749041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8E7B6BC1-03C4-490D-A0C7-AD2BEC5E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03" y="3030606"/>
              <a:ext cx="12069792" cy="2711718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1440F44-E488-4135-8838-E9290924AF6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9160" y="2278769"/>
            <a:ext cx="396979" cy="39697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437C5EE5-8120-478F-B70A-CCCF8E9537B5}"/>
              </a:ext>
            </a:extLst>
          </p:cNvPr>
          <p:cNvSpPr/>
          <p:nvPr/>
        </p:nvSpPr>
        <p:spPr>
          <a:xfrm>
            <a:off x="61103" y="2780982"/>
            <a:ext cx="12069792" cy="271171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DISTINCT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Employee e, </a:t>
            </a:r>
            <a:r>
              <a:rPr lang="en-US" sz="4000" dirty="0" err="1">
                <a:solidFill>
                  <a:schemeClr val="bg1"/>
                </a:solidFill>
              </a:rPr>
              <a:t>kitchen_worker</a:t>
            </a:r>
            <a:r>
              <a:rPr lang="en-US" sz="4000" dirty="0">
                <a:solidFill>
                  <a:schemeClr val="bg1"/>
                </a:solidFill>
              </a:rPr>
              <a:t> k </a:t>
            </a:r>
            <a:r>
              <a:rPr lang="en-US" sz="4000" dirty="0">
                <a:solidFill>
                  <a:schemeClr val="accent1"/>
                </a:solidFill>
              </a:rPr>
              <a:t>WHERE </a:t>
            </a:r>
            <a:r>
              <a:rPr lang="en-US" sz="4000" dirty="0">
                <a:solidFill>
                  <a:schemeClr val="bg1"/>
                </a:solidFill>
              </a:rPr>
              <a:t>e.ID=</a:t>
            </a:r>
            <a:r>
              <a:rPr lang="en-US" sz="4000" dirty="0" err="1">
                <a:solidFill>
                  <a:schemeClr val="bg1"/>
                </a:solidFill>
              </a:rPr>
              <a:t>k.Employee_ID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GROUP BY </a:t>
            </a:r>
            <a:r>
              <a:rPr lang="en-US" sz="4000" dirty="0">
                <a:solidFill>
                  <a:schemeClr val="bg1"/>
                </a:solidFill>
              </a:rPr>
              <a:t>e.ID;</a:t>
            </a:r>
            <a:endParaRPr lang="ar-EG" sz="4000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B816ABA-95BF-4DED-9C0E-3E26997DD9EF}"/>
              </a:ext>
            </a:extLst>
          </p:cNvPr>
          <p:cNvGrpSpPr/>
          <p:nvPr/>
        </p:nvGrpSpPr>
        <p:grpSpPr>
          <a:xfrm>
            <a:off x="-44915" y="2170514"/>
            <a:ext cx="12192000" cy="2936205"/>
            <a:chOff x="-61105" y="2184435"/>
            <a:chExt cx="12192000" cy="2936205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6F24BA1C-554D-420A-BA3F-5924BE544E11}"/>
                </a:ext>
              </a:extLst>
            </p:cNvPr>
            <p:cNvSpPr/>
            <p:nvPr/>
          </p:nvSpPr>
          <p:spPr>
            <a:xfrm>
              <a:off x="-61105" y="2184435"/>
              <a:ext cx="12192000" cy="293620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FDA4EFA-5699-45F9-80CC-AD2DBBFE300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3" y="2772841"/>
              <a:ext cx="12123482" cy="1862667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14FE5A3B-9640-4055-95FF-59C10261FDD5}"/>
              </a:ext>
            </a:extLst>
          </p:cNvPr>
          <p:cNvSpPr/>
          <p:nvPr/>
        </p:nvSpPr>
        <p:spPr>
          <a:xfrm>
            <a:off x="16187" y="2769127"/>
            <a:ext cx="12130898" cy="185246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DISTINCT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Employee e, </a:t>
            </a:r>
            <a:r>
              <a:rPr lang="en-US" sz="4000" dirty="0" err="1">
                <a:solidFill>
                  <a:schemeClr val="bg1"/>
                </a:solidFill>
              </a:rPr>
              <a:t>hall_worker</a:t>
            </a:r>
            <a:r>
              <a:rPr lang="en-US" sz="4000" dirty="0">
                <a:solidFill>
                  <a:schemeClr val="bg1"/>
                </a:solidFill>
              </a:rPr>
              <a:t> k </a:t>
            </a:r>
            <a:r>
              <a:rPr lang="en-US" sz="4000" dirty="0">
                <a:solidFill>
                  <a:schemeClr val="accent1"/>
                </a:solidFill>
              </a:rPr>
              <a:t>WHERE </a:t>
            </a:r>
            <a:r>
              <a:rPr lang="en-US" sz="4000" dirty="0">
                <a:solidFill>
                  <a:schemeClr val="bg1"/>
                </a:solidFill>
              </a:rPr>
              <a:t>e.ID=k.Employee_ID1 </a:t>
            </a:r>
            <a:r>
              <a:rPr lang="en-US" sz="4000" dirty="0">
                <a:solidFill>
                  <a:schemeClr val="accent1"/>
                </a:solidFill>
              </a:rPr>
              <a:t>GROUP BY </a:t>
            </a:r>
            <a:r>
              <a:rPr lang="en-US" sz="4000" dirty="0">
                <a:solidFill>
                  <a:schemeClr val="bg1"/>
                </a:solidFill>
              </a:rPr>
              <a:t>e.ID;</a:t>
            </a:r>
            <a:endParaRPr lang="ar-EG" sz="4000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85DB614-36F9-425E-B450-F4798A8D6B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4073" y="2289746"/>
            <a:ext cx="396979" cy="396979"/>
          </a:xfrm>
          <a:prstGeom prst="rect">
            <a:avLst/>
          </a:prstGeom>
        </p:spPr>
      </p:pic>
      <p:grpSp>
        <p:nvGrpSpPr>
          <p:cNvPr id="50" name="Group 49">
            <a:extLst>
              <a:ext uri="{FF2B5EF4-FFF2-40B4-BE49-F238E27FC236}">
                <a16:creationId xmlns:a16="http://schemas.microsoft.com/office/drawing/2014/main" id="{1EA56CC2-0AFE-4430-9E3A-4506DBA14A33}"/>
              </a:ext>
            </a:extLst>
          </p:cNvPr>
          <p:cNvGrpSpPr/>
          <p:nvPr/>
        </p:nvGrpSpPr>
        <p:grpSpPr>
          <a:xfrm>
            <a:off x="0" y="1415428"/>
            <a:ext cx="12192000" cy="4265085"/>
            <a:chOff x="0" y="1415428"/>
            <a:chExt cx="12192000" cy="4265085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A6348342-0188-461E-8E62-31E4D6B19B45}"/>
                </a:ext>
              </a:extLst>
            </p:cNvPr>
            <p:cNvSpPr/>
            <p:nvPr/>
          </p:nvSpPr>
          <p:spPr>
            <a:xfrm>
              <a:off x="0" y="1415428"/>
              <a:ext cx="12192000" cy="4265085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08356E5-05C5-46F9-8EDF-914EAEDA0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815" y="2104219"/>
              <a:ext cx="12028079" cy="2954503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1D50F299-68CD-40C3-8FB6-D2CA935912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58" y="1534661"/>
            <a:ext cx="396979" cy="396979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8660CC75-0C26-4F8C-89A1-119ADC3008C0}"/>
              </a:ext>
            </a:extLst>
          </p:cNvPr>
          <p:cNvSpPr/>
          <p:nvPr/>
        </p:nvSpPr>
        <p:spPr>
          <a:xfrm>
            <a:off x="77292" y="2106832"/>
            <a:ext cx="12069792" cy="295189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DISTINCT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Employee e, </a:t>
            </a:r>
            <a:r>
              <a:rPr lang="en-US" sz="4000" dirty="0" err="1">
                <a:solidFill>
                  <a:schemeClr val="bg1"/>
                </a:solidFill>
              </a:rPr>
              <a:t>room_service</a:t>
            </a:r>
            <a:r>
              <a:rPr lang="en-US" sz="4000" dirty="0">
                <a:solidFill>
                  <a:schemeClr val="bg1"/>
                </a:solidFill>
              </a:rPr>
              <a:t> k </a:t>
            </a:r>
            <a:r>
              <a:rPr lang="en-US" sz="4000" dirty="0">
                <a:solidFill>
                  <a:schemeClr val="accent1"/>
                </a:solidFill>
              </a:rPr>
              <a:t>WHERE </a:t>
            </a:r>
            <a:r>
              <a:rPr lang="en-US" sz="4000" dirty="0">
                <a:solidFill>
                  <a:schemeClr val="bg1"/>
                </a:solidFill>
              </a:rPr>
              <a:t>e.ID=</a:t>
            </a:r>
            <a:r>
              <a:rPr lang="en-US" sz="4000" dirty="0" err="1">
                <a:solidFill>
                  <a:schemeClr val="bg1"/>
                </a:solidFill>
              </a:rPr>
              <a:t>k.Employee_ID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GROUP BY </a:t>
            </a:r>
            <a:r>
              <a:rPr lang="en-US" sz="4000" dirty="0">
                <a:solidFill>
                  <a:schemeClr val="bg1"/>
                </a:solidFill>
              </a:rPr>
              <a:t>e.ID;</a:t>
            </a:r>
            <a:endParaRPr lang="ar-EG" sz="4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hlinkClick r:id="rId11" action="ppaction://hlinksldjump"/>
            <a:extLst>
              <a:ext uri="{FF2B5EF4-FFF2-40B4-BE49-F238E27FC236}">
                <a16:creationId xmlns:a16="http://schemas.microsoft.com/office/drawing/2014/main" id="{5B585E74-2B14-4D12-B24D-022D15D665A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324" y="556820"/>
            <a:ext cx="788476" cy="7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024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31" grpId="0" animBg="1"/>
      <p:bldP spid="31" grpId="1" animBg="1"/>
      <p:bldP spid="36" grpId="0" animBg="1"/>
      <p:bldP spid="36" grpId="1" animBg="1"/>
      <p:bldP spid="46" grpId="0" animBg="1"/>
      <p:bldP spid="46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CD6D21A-6356-4B16-8E24-10F049D1A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16" name="Arrow: Right 15">
            <a:hlinkClick r:id="rId4" action="ppaction://hlinksldjump"/>
            <a:extLst>
              <a:ext uri="{FF2B5EF4-FFF2-40B4-BE49-F238E27FC236}">
                <a16:creationId xmlns:a16="http://schemas.microsoft.com/office/drawing/2014/main" id="{764BC7DA-575A-48B4-9EFB-3B4D9B2CDE2D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4225E75-DB7A-4371-B9B4-A1D39C2E25CE}"/>
              </a:ext>
            </a:extLst>
          </p:cNvPr>
          <p:cNvSpPr/>
          <p:nvPr/>
        </p:nvSpPr>
        <p:spPr>
          <a:xfrm>
            <a:off x="719192" y="548455"/>
            <a:ext cx="10853613" cy="582862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169806A8-474F-4191-BDF8-6C4666C1C96B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350B47-DE80-4F76-A7C0-7C549203E0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2" name="Wave 11">
            <a:extLst>
              <a:ext uri="{FF2B5EF4-FFF2-40B4-BE49-F238E27FC236}">
                <a16:creationId xmlns:a16="http://schemas.microsoft.com/office/drawing/2014/main" id="{1B752FC0-5984-447A-81B6-6FB5E4A03661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41303B0-6A0B-4662-8F5E-0BFC0A20E4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426" y="676385"/>
            <a:ext cx="9669223" cy="555714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51B4B44-301C-44AF-82FF-44C8C9C93081}"/>
              </a:ext>
            </a:extLst>
          </p:cNvPr>
          <p:cNvSpPr/>
          <p:nvPr/>
        </p:nvSpPr>
        <p:spPr>
          <a:xfrm>
            <a:off x="1246426" y="648512"/>
            <a:ext cx="9669223" cy="55850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SELECT </a:t>
            </a:r>
            <a:r>
              <a:rPr lang="en-US" sz="5400" dirty="0">
                <a:solidFill>
                  <a:schemeClr val="bg1"/>
                </a:solidFill>
              </a:rPr>
              <a:t>*</a:t>
            </a:r>
            <a:r>
              <a:rPr lang="en-US" sz="5400" dirty="0">
                <a:solidFill>
                  <a:schemeClr val="accent1"/>
                </a:solidFill>
              </a:rPr>
              <a:t> from</a:t>
            </a:r>
            <a:r>
              <a:rPr lang="en-US" sz="5400" dirty="0">
                <a:solidFill>
                  <a:schemeClr val="bg1"/>
                </a:solidFill>
              </a:rPr>
              <a:t> room ;</a:t>
            </a:r>
            <a:endParaRPr lang="ar-EG" sz="5400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974BE8-CA31-4C01-892B-56944826CB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5251" y="989875"/>
            <a:ext cx="396979" cy="396979"/>
          </a:xfrm>
          <a:prstGeom prst="rect">
            <a:avLst/>
          </a:prstGeom>
        </p:spPr>
      </p:pic>
      <p:pic>
        <p:nvPicPr>
          <p:cNvPr id="14" name="Picture 13">
            <a:hlinkClick r:id="rId8" action="ppaction://hlinksldjump"/>
            <a:extLst>
              <a:ext uri="{FF2B5EF4-FFF2-40B4-BE49-F238E27FC236}">
                <a16:creationId xmlns:a16="http://schemas.microsoft.com/office/drawing/2014/main" id="{4FF601D3-E794-40CD-97C8-5C817A34AB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2230" y="544965"/>
            <a:ext cx="788476" cy="7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2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2F304-61C0-4094-AE52-0BFEF0FD9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5" name="Arrow: Right 4">
            <a:hlinkClick r:id="rId4" action="ppaction://hlinksldjump"/>
            <a:extLst>
              <a:ext uri="{FF2B5EF4-FFF2-40B4-BE49-F238E27FC236}">
                <a16:creationId xmlns:a16="http://schemas.microsoft.com/office/drawing/2014/main" id="{DD834371-FC7A-40AC-A6C1-944D7CFF3668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2925D0DE-747D-453C-9605-A75211A6DCB1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1E6B151C-026F-4825-82C0-759D922017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39" name="Wave 38">
            <a:extLst>
              <a:ext uri="{FF2B5EF4-FFF2-40B4-BE49-F238E27FC236}">
                <a16:creationId xmlns:a16="http://schemas.microsoft.com/office/drawing/2014/main" id="{E936919E-5BCB-47D7-9A5E-43DE82414445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B67CB6F-DF8D-464A-81E3-4184180E5CC8}"/>
              </a:ext>
            </a:extLst>
          </p:cNvPr>
          <p:cNvSpPr/>
          <p:nvPr/>
        </p:nvSpPr>
        <p:spPr>
          <a:xfrm>
            <a:off x="-2" y="1386854"/>
            <a:ext cx="12192001" cy="4053826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4C64195-0EDC-4A8A-A5D5-96A5A3E7A6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2045" y="1483391"/>
            <a:ext cx="396979" cy="3969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4D2FB0-9FDE-4ABA-BEB8-C4144A2016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" y="1951748"/>
            <a:ext cx="11983055" cy="2954503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E26547F0-348B-405C-9422-2573C759B80E}"/>
              </a:ext>
            </a:extLst>
          </p:cNvPr>
          <p:cNvSpPr/>
          <p:nvPr/>
        </p:nvSpPr>
        <p:spPr>
          <a:xfrm>
            <a:off x="101197" y="1951748"/>
            <a:ext cx="11989606" cy="2954503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SELECT </a:t>
            </a:r>
            <a:r>
              <a:rPr lang="en-US" sz="5400" dirty="0">
                <a:solidFill>
                  <a:schemeClr val="bg1"/>
                </a:solidFill>
              </a:rPr>
              <a:t>*</a:t>
            </a:r>
            <a:r>
              <a:rPr lang="en-US" sz="5400" dirty="0">
                <a:solidFill>
                  <a:schemeClr val="accent1"/>
                </a:solidFill>
              </a:rPr>
              <a:t> from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room_service,employee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>
                <a:solidFill>
                  <a:schemeClr val="accent1"/>
                </a:solidFill>
              </a:rPr>
              <a:t>where</a:t>
            </a:r>
            <a:r>
              <a:rPr lang="en-US" sz="5400" dirty="0">
                <a:solidFill>
                  <a:schemeClr val="bg1"/>
                </a:solidFill>
              </a:rPr>
              <a:t> ID=</a:t>
            </a:r>
            <a:r>
              <a:rPr lang="en-US" sz="5400" dirty="0" err="1">
                <a:solidFill>
                  <a:schemeClr val="bg1"/>
                </a:solidFill>
              </a:rPr>
              <a:t>Employee_ID</a:t>
            </a:r>
            <a:r>
              <a:rPr lang="en-US" sz="5400" dirty="0">
                <a:solidFill>
                  <a:schemeClr val="bg1"/>
                </a:solidFill>
              </a:rPr>
              <a:t>;</a:t>
            </a:r>
            <a:endParaRPr lang="ar-EG" sz="5400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hlinkClick r:id="rId8" action="ppaction://hlinksldjump"/>
            <a:extLst>
              <a:ext uri="{FF2B5EF4-FFF2-40B4-BE49-F238E27FC236}">
                <a16:creationId xmlns:a16="http://schemas.microsoft.com/office/drawing/2014/main" id="{C5E74E14-17C0-449F-A92E-852758EAF8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324" y="556820"/>
            <a:ext cx="788476" cy="78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32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797F7-9DF5-41EB-AD35-DABCAFEE5A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9" name="Arrow: Right 8">
            <a:hlinkClick r:id="rId4" action="ppaction://hlinksldjump"/>
            <a:extLst>
              <a:ext uri="{FF2B5EF4-FFF2-40B4-BE49-F238E27FC236}">
                <a16:creationId xmlns:a16="http://schemas.microsoft.com/office/drawing/2014/main" id="{17A8BD38-BDA1-4A93-B973-4DEB018E024F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1118957-802F-4F04-B5A8-9BCDBD523E64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024D356-FD7A-4F44-8F80-9D9D50ED37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5" name="Wave 14">
            <a:extLst>
              <a:ext uri="{FF2B5EF4-FFF2-40B4-BE49-F238E27FC236}">
                <a16:creationId xmlns:a16="http://schemas.microsoft.com/office/drawing/2014/main" id="{83356A98-1ECB-4DF4-B377-D54F460B9A90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AC67525-5A68-45D0-97EC-34D755D0C8B0}"/>
              </a:ext>
            </a:extLst>
          </p:cNvPr>
          <p:cNvSpPr/>
          <p:nvPr/>
        </p:nvSpPr>
        <p:spPr>
          <a:xfrm>
            <a:off x="-2" y="702851"/>
            <a:ext cx="12192001" cy="561989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69AE957-9919-4FE4-8EFB-4505428A00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1" y="814341"/>
            <a:ext cx="396979" cy="396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C57536-5478-4131-B1E9-239A378A2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8" y="1322810"/>
            <a:ext cx="11989606" cy="457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4E405FC-7B9F-4AF9-8A88-27965CA846DC}"/>
              </a:ext>
            </a:extLst>
          </p:cNvPr>
          <p:cNvSpPr/>
          <p:nvPr/>
        </p:nvSpPr>
        <p:spPr>
          <a:xfrm>
            <a:off x="107748" y="1325966"/>
            <a:ext cx="11989606" cy="456884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select</a:t>
            </a:r>
            <a:r>
              <a:rPr lang="en-US" sz="5400" dirty="0">
                <a:solidFill>
                  <a:schemeClr val="bg1"/>
                </a:solidFill>
              </a:rPr>
              <a:t> * </a:t>
            </a:r>
            <a:r>
              <a:rPr lang="en-US" sz="5400" dirty="0">
                <a:solidFill>
                  <a:schemeClr val="accent1"/>
                </a:solidFill>
              </a:rPr>
              <a:t>from</a:t>
            </a:r>
            <a:r>
              <a:rPr lang="en-US" sz="5400" dirty="0">
                <a:solidFill>
                  <a:schemeClr val="bg1"/>
                </a:solidFill>
              </a:rPr>
              <a:t> menu </a:t>
            </a:r>
            <a:r>
              <a:rPr lang="en-US" sz="5400" dirty="0" err="1">
                <a:solidFill>
                  <a:schemeClr val="bg1"/>
                </a:solidFill>
              </a:rPr>
              <a:t>m,restaurant</a:t>
            </a:r>
            <a:r>
              <a:rPr lang="en-US" sz="5400" dirty="0">
                <a:solidFill>
                  <a:schemeClr val="bg1"/>
                </a:solidFill>
              </a:rPr>
              <a:t> r </a:t>
            </a:r>
            <a:r>
              <a:rPr lang="en-US" sz="5400" dirty="0">
                <a:solidFill>
                  <a:schemeClr val="accent1"/>
                </a:solidFill>
              </a:rPr>
              <a:t>where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 err="1">
                <a:solidFill>
                  <a:schemeClr val="bg1"/>
                </a:solidFill>
              </a:rPr>
              <a:t>r.services_no</a:t>
            </a:r>
            <a:r>
              <a:rPr lang="en-US" sz="5400" dirty="0">
                <a:solidFill>
                  <a:schemeClr val="bg1"/>
                </a:solidFill>
              </a:rPr>
              <a:t>=</a:t>
            </a:r>
            <a:r>
              <a:rPr lang="en-US" sz="5400" dirty="0" err="1">
                <a:solidFill>
                  <a:schemeClr val="bg1"/>
                </a:solidFill>
              </a:rPr>
              <a:t>m.Restaurant_services_no</a:t>
            </a:r>
            <a:r>
              <a:rPr lang="en-US" sz="5400" dirty="0">
                <a:solidFill>
                  <a:schemeClr val="bg1"/>
                </a:solidFill>
              </a:rPr>
              <a:t> </a:t>
            </a:r>
            <a:r>
              <a:rPr lang="en-US" sz="5400" dirty="0">
                <a:solidFill>
                  <a:schemeClr val="accent1"/>
                </a:solidFill>
              </a:rPr>
              <a:t>and</a:t>
            </a:r>
            <a:endParaRPr lang="en-US" sz="5400" dirty="0">
              <a:solidFill>
                <a:schemeClr val="bg1"/>
              </a:solidFill>
            </a:endParaRPr>
          </a:p>
          <a:p>
            <a:pPr algn="ctr"/>
            <a:r>
              <a:rPr lang="en-US" sz="5400" dirty="0" err="1">
                <a:solidFill>
                  <a:schemeClr val="bg1"/>
                </a:solidFill>
              </a:rPr>
              <a:t>r.services_service_name</a:t>
            </a:r>
            <a:r>
              <a:rPr lang="en-US" sz="5400" dirty="0">
                <a:solidFill>
                  <a:schemeClr val="bg1"/>
                </a:solidFill>
              </a:rPr>
              <a:t>=</a:t>
            </a:r>
            <a:r>
              <a:rPr lang="en-US" sz="5400" dirty="0" err="1">
                <a:solidFill>
                  <a:schemeClr val="bg1"/>
                </a:solidFill>
              </a:rPr>
              <a:t>m.Restaurant_services_service_name</a:t>
            </a:r>
            <a:r>
              <a:rPr lang="en-US" sz="5400" dirty="0">
                <a:solidFill>
                  <a:schemeClr val="bg1"/>
                </a:solidFill>
              </a:rPr>
              <a:t>;</a:t>
            </a:r>
            <a:endParaRPr lang="ar-EG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343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4C33348-7499-46F2-A2F6-3F3104DA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6" name="Arrow: Right 5">
            <a:hlinkClick r:id="rId4" action="ppaction://hlinksldjump"/>
            <a:extLst>
              <a:ext uri="{FF2B5EF4-FFF2-40B4-BE49-F238E27FC236}">
                <a16:creationId xmlns:a16="http://schemas.microsoft.com/office/drawing/2014/main" id="{1BF790E7-910C-418A-930B-CD7DD788B3F0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72241362-2501-4D48-AADE-458D570EF123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CF5337-6DAC-496F-AC0E-7F73EE1B31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2" name="Wave 11">
            <a:extLst>
              <a:ext uri="{FF2B5EF4-FFF2-40B4-BE49-F238E27FC236}">
                <a16:creationId xmlns:a16="http://schemas.microsoft.com/office/drawing/2014/main" id="{5D5B215A-C886-48D3-8B02-6C711B5F27E6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36FC6EA-1358-4A38-AC25-B6383A35E0C9}"/>
              </a:ext>
            </a:extLst>
          </p:cNvPr>
          <p:cNvSpPr/>
          <p:nvPr/>
        </p:nvSpPr>
        <p:spPr>
          <a:xfrm>
            <a:off x="1051559" y="1463597"/>
            <a:ext cx="9909811" cy="3634183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1E06F02-4B7A-4DC0-B684-1A27AB6889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5751" y="1569459"/>
            <a:ext cx="396979" cy="39697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24DCF6D0-8618-4F71-8EF0-B1F7C7EF4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161" y="2072299"/>
            <a:ext cx="9262410" cy="271340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B7446C-A196-43BC-8722-B0159BF0B6A0}"/>
              </a:ext>
            </a:extLst>
          </p:cNvPr>
          <p:cNvSpPr/>
          <p:nvPr/>
        </p:nvSpPr>
        <p:spPr>
          <a:xfrm>
            <a:off x="1342162" y="2072299"/>
            <a:ext cx="9262410" cy="2713401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800" dirty="0">
                <a:solidFill>
                  <a:schemeClr val="accent1"/>
                </a:solidFill>
              </a:rPr>
              <a:t>select</a:t>
            </a:r>
            <a:r>
              <a:rPr lang="en-US" sz="4800" dirty="0">
                <a:solidFill>
                  <a:schemeClr val="bg1"/>
                </a:solidFill>
              </a:rPr>
              <a:t> * </a:t>
            </a:r>
            <a:r>
              <a:rPr lang="en-US" sz="4800" dirty="0">
                <a:solidFill>
                  <a:schemeClr val="accent1"/>
                </a:solidFill>
              </a:rPr>
              <a:t>from</a:t>
            </a:r>
            <a:r>
              <a:rPr lang="en-US" sz="4800" dirty="0">
                <a:solidFill>
                  <a:schemeClr val="bg1"/>
                </a:solidFill>
              </a:rPr>
              <a:t> hall;</a:t>
            </a:r>
            <a:endParaRPr lang="ar-EG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5055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162B29-6474-4FD5-A25E-36C18C835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5" name="Arrow: Right 4">
            <a:hlinkClick r:id="rId4" action="ppaction://hlinksldjump"/>
            <a:extLst>
              <a:ext uri="{FF2B5EF4-FFF2-40B4-BE49-F238E27FC236}">
                <a16:creationId xmlns:a16="http://schemas.microsoft.com/office/drawing/2014/main" id="{DE79DB4E-2475-4EE9-B703-9FCA0FCE83A8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B177D76-A609-4369-8447-34600D95DE66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AF5B41E-10CF-4A18-A058-80B65CE6F6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6" name="Wave 15">
            <a:extLst>
              <a:ext uri="{FF2B5EF4-FFF2-40B4-BE49-F238E27FC236}">
                <a16:creationId xmlns:a16="http://schemas.microsoft.com/office/drawing/2014/main" id="{4DD2E285-7BC7-4F4B-B9D2-556A7F3A67F4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8B1E9F0-6AB6-4DF7-BBA1-7171F0647DCC}"/>
              </a:ext>
            </a:extLst>
          </p:cNvPr>
          <p:cNvSpPr/>
          <p:nvPr/>
        </p:nvSpPr>
        <p:spPr>
          <a:xfrm>
            <a:off x="2800350" y="1737360"/>
            <a:ext cx="6846570" cy="20574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87600BA-57DF-4FB2-ABEA-F6B3DA0BA8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061" y="1873809"/>
            <a:ext cx="396979" cy="3969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320E3E6-1F74-4624-BFCF-6FF1D657C3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9024" y="2503822"/>
            <a:ext cx="3060466" cy="107728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9EBFD34-C80A-4FCA-9C7F-5DBD2F7B212D}"/>
              </a:ext>
            </a:extLst>
          </p:cNvPr>
          <p:cNvSpPr/>
          <p:nvPr/>
        </p:nvSpPr>
        <p:spPr>
          <a:xfrm>
            <a:off x="3108960" y="2407237"/>
            <a:ext cx="6282690" cy="122750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400" dirty="0">
                <a:solidFill>
                  <a:schemeClr val="accent1"/>
                </a:solidFill>
              </a:rPr>
              <a:t>Select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r>
              <a:rPr lang="en-US" sz="4400" dirty="0">
                <a:solidFill>
                  <a:schemeClr val="accent5"/>
                </a:solidFill>
              </a:rPr>
              <a:t>sum</a:t>
            </a:r>
            <a:r>
              <a:rPr lang="en-US" sz="4400" dirty="0">
                <a:solidFill>
                  <a:schemeClr val="bg1"/>
                </a:solidFill>
              </a:rPr>
              <a:t>(</a:t>
            </a:r>
            <a:r>
              <a:rPr lang="en-US" sz="4400" dirty="0" err="1">
                <a:solidFill>
                  <a:schemeClr val="bg1"/>
                </a:solidFill>
              </a:rPr>
              <a:t>total_Price</a:t>
            </a:r>
            <a:r>
              <a:rPr lang="en-US" sz="4400" dirty="0">
                <a:solidFill>
                  <a:schemeClr val="bg1"/>
                </a:solidFill>
              </a:rPr>
              <a:t>) </a:t>
            </a:r>
            <a:r>
              <a:rPr lang="en-US" sz="4400" dirty="0">
                <a:solidFill>
                  <a:schemeClr val="accent1"/>
                </a:solidFill>
              </a:rPr>
              <a:t>AS</a:t>
            </a:r>
            <a:r>
              <a:rPr lang="en-US" sz="4400" dirty="0">
                <a:solidFill>
                  <a:schemeClr val="bg1"/>
                </a:solidFill>
              </a:rPr>
              <a:t> Revenue </a:t>
            </a:r>
            <a:r>
              <a:rPr lang="en-US" sz="4400" dirty="0">
                <a:solidFill>
                  <a:schemeClr val="accent1"/>
                </a:solidFill>
              </a:rPr>
              <a:t>from</a:t>
            </a:r>
            <a:r>
              <a:rPr lang="en-US" sz="4400" dirty="0">
                <a:solidFill>
                  <a:schemeClr val="bg1"/>
                </a:solidFill>
              </a:rPr>
              <a:t> Bill;</a:t>
            </a:r>
            <a:endParaRPr lang="ar-EG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294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CB0A33C-B73D-4B3B-8F59-FB0012580C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5" name="Arrow: Right 4">
            <a:hlinkClick r:id="rId4" action="ppaction://hlinksldjump"/>
            <a:extLst>
              <a:ext uri="{FF2B5EF4-FFF2-40B4-BE49-F238E27FC236}">
                <a16:creationId xmlns:a16="http://schemas.microsoft.com/office/drawing/2014/main" id="{C7224466-26BA-46EF-8AF8-9D57E74F192E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3B309663-23F4-45DC-9E53-33EA1733DF98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E654A-05CD-4D89-B44C-DDD641A759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1" name="Wave 10">
            <a:extLst>
              <a:ext uri="{FF2B5EF4-FFF2-40B4-BE49-F238E27FC236}">
                <a16:creationId xmlns:a16="http://schemas.microsoft.com/office/drawing/2014/main" id="{78347F3D-3EEB-41E4-A5F1-D4FDA3B3387F}"/>
              </a:ext>
            </a:extLst>
          </p:cNvPr>
          <p:cNvSpPr/>
          <p:nvPr/>
        </p:nvSpPr>
        <p:spPr>
          <a:xfrm>
            <a:off x="10515600" y="6322741"/>
            <a:ext cx="1527717" cy="446049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Manger</a:t>
            </a:r>
            <a:endParaRPr lang="ar-EG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E8649622-D5D7-4193-B5B7-0DA65822F435}"/>
              </a:ext>
            </a:extLst>
          </p:cNvPr>
          <p:cNvSpPr/>
          <p:nvPr/>
        </p:nvSpPr>
        <p:spPr>
          <a:xfrm>
            <a:off x="1394460" y="1005841"/>
            <a:ext cx="8218170" cy="4683348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B5350D6-25B8-4EBF-B410-D1EE5F7413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171" y="1090024"/>
            <a:ext cx="396979" cy="396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AC0357F-DC46-4D8D-A3F7-A772A9B3D6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349" y="1571186"/>
            <a:ext cx="7235361" cy="390237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B28B561-EE40-470D-BFAF-2C0FF926A72E}"/>
              </a:ext>
            </a:extLst>
          </p:cNvPr>
          <p:cNvSpPr/>
          <p:nvPr/>
        </p:nvSpPr>
        <p:spPr>
          <a:xfrm>
            <a:off x="1874349" y="1571187"/>
            <a:ext cx="7235361" cy="390237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6000" dirty="0">
                <a:solidFill>
                  <a:schemeClr val="accent1"/>
                </a:solidFill>
              </a:rPr>
              <a:t>Select </a:t>
            </a:r>
            <a:r>
              <a:rPr lang="en-US" sz="6000" dirty="0">
                <a:solidFill>
                  <a:schemeClr val="bg1"/>
                </a:solidFill>
              </a:rPr>
              <a:t>*</a:t>
            </a:r>
            <a:r>
              <a:rPr lang="en-US" sz="6000" dirty="0">
                <a:solidFill>
                  <a:schemeClr val="accent1"/>
                </a:solidFill>
              </a:rPr>
              <a:t> from </a:t>
            </a:r>
            <a:r>
              <a:rPr lang="en-US" sz="6000" dirty="0">
                <a:solidFill>
                  <a:schemeClr val="bg1"/>
                </a:solidFill>
              </a:rPr>
              <a:t>Bill</a:t>
            </a:r>
            <a:r>
              <a:rPr lang="en-US" sz="6000" dirty="0">
                <a:solidFill>
                  <a:schemeClr val="accent1"/>
                </a:solidFill>
              </a:rPr>
              <a:t>;</a:t>
            </a:r>
            <a:endParaRPr lang="ar-EG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456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C2C326-B3F6-4DD5-BC64-7B3ECDABD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105" y="274847"/>
            <a:ext cx="8229600" cy="29971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D5D8BD-7AA4-40D3-A0F9-AC4F2B60289F}"/>
              </a:ext>
            </a:extLst>
          </p:cNvPr>
          <p:cNvSpPr txBox="1"/>
          <p:nvPr/>
        </p:nvSpPr>
        <p:spPr>
          <a:xfrm>
            <a:off x="3508874" y="3712684"/>
            <a:ext cx="5266062" cy="14465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IN  </a:t>
            </a:r>
          </a:p>
          <a:p>
            <a:pPr algn="ctr"/>
            <a:r>
              <a:rPr lang="en-US" sz="4400" b="1" dirty="0">
                <a:solidFill>
                  <a:schemeClr val="accent1">
                    <a:lumMod val="50000"/>
                  </a:schemeClr>
                </a:solidFill>
                <a:latin typeface="Blackadder ITC" panose="04020505051007020D02" pitchFamily="82" charset="0"/>
              </a:rPr>
              <a:t>El-Bashir Hotel</a:t>
            </a:r>
            <a:endParaRPr lang="ar-EG" sz="4400" b="1" dirty="0">
              <a:solidFill>
                <a:schemeClr val="accent1">
                  <a:lumMod val="50000"/>
                </a:schemeClr>
              </a:solidFill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813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2000"/>
    </mc:Choice>
    <mc:Fallback xmlns="">
      <p:transition spd="slow"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5D791-8CDA-4D19-AE86-9BF31340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4EEA4-28CC-4B47-84A8-501D6F3CAC31}"/>
              </a:ext>
            </a:extLst>
          </p:cNvPr>
          <p:cNvSpPr/>
          <p:nvPr/>
        </p:nvSpPr>
        <p:spPr>
          <a:xfrm>
            <a:off x="3412067" y="2194560"/>
            <a:ext cx="5251287" cy="2243252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AA8110F-DED0-4AC2-BDC0-DC77016F05B7}"/>
              </a:ext>
            </a:extLst>
          </p:cNvPr>
          <p:cNvSpPr/>
          <p:nvPr/>
        </p:nvSpPr>
        <p:spPr>
          <a:xfrm>
            <a:off x="3790076" y="1956003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 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21D6A15-52F3-4083-9EC2-0BCB00803B2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A9A98D-0892-44D3-B750-69723EB15B1D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73AE7-9B50-41D9-A879-D8B7819A8077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Receptionist@bashir.com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B1A2-CCDC-4A82-B15C-F2ED4E6BC5C1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1" name="Flowchart: Alternate Process 10">
            <a:hlinkClick r:id="rId4" action="ppaction://hlinksldjump"/>
            <a:extLst>
              <a:ext uri="{FF2B5EF4-FFF2-40B4-BE49-F238E27FC236}">
                <a16:creationId xmlns:a16="http://schemas.microsoft.com/office/drawing/2014/main" id="{561BE4D9-F42E-42C2-8CF3-71689F3AF2A4}"/>
              </a:ext>
            </a:extLst>
          </p:cNvPr>
          <p:cNvSpPr/>
          <p:nvPr/>
        </p:nvSpPr>
        <p:spPr>
          <a:xfrm>
            <a:off x="6965267" y="3855442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517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6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7761FBD1-E58A-4201-A960-4C0AF818A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1CA0F9B4-3FE9-4EA5-BD32-A9F74CB9C188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Receptionist</a:t>
            </a:r>
            <a:endParaRPr lang="ar-EG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C63022-D858-461B-82A9-872135AEF6A1}"/>
              </a:ext>
            </a:extLst>
          </p:cNvPr>
          <p:cNvGrpSpPr/>
          <p:nvPr/>
        </p:nvGrpSpPr>
        <p:grpSpPr>
          <a:xfrm>
            <a:off x="5552346" y="301198"/>
            <a:ext cx="2646868" cy="495759"/>
            <a:chOff x="4969415" y="301198"/>
            <a:chExt cx="2758379" cy="495759"/>
          </a:xfrm>
        </p:grpSpPr>
        <p:sp>
          <p:nvSpPr>
            <p:cNvPr id="5" name="Flowchart: Alternate Process 4">
              <a:extLst>
                <a:ext uri="{FF2B5EF4-FFF2-40B4-BE49-F238E27FC236}">
                  <a16:creationId xmlns:a16="http://schemas.microsoft.com/office/drawing/2014/main" id="{EAFA72D5-D672-41ED-AD83-E3D1F6B7DF14}"/>
                </a:ext>
              </a:extLst>
            </p:cNvPr>
            <p:cNvSpPr/>
            <p:nvPr/>
          </p:nvSpPr>
          <p:spPr>
            <a:xfrm>
              <a:off x="4969415" y="301198"/>
              <a:ext cx="2758379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sz="1900" dirty="0">
                  <a:latin typeface="BatangChe" panose="02030609000101010101" pitchFamily="49" charset="-127"/>
                  <a:ea typeface="BatangChe" panose="02030609000101010101" pitchFamily="49" charset="-127"/>
                </a:rPr>
                <a:t>Al-Bashir Hotel</a:t>
              </a:r>
              <a:endParaRPr lang="ar-EG" sz="19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34CCC1E4-97E5-4A95-B444-B40CF6F80CF9}"/>
                </a:ext>
              </a:extLst>
            </p:cNvPr>
            <p:cNvSpPr/>
            <p:nvPr/>
          </p:nvSpPr>
          <p:spPr>
            <a:xfrm>
              <a:off x="4969416" y="317723"/>
              <a:ext cx="499861" cy="462707"/>
            </a:xfrm>
            <a:prstGeom prst="flowChartConnector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>
                  <a:latin typeface="Blackadder ITC" panose="04020505051007020D02" pitchFamily="82" charset="0"/>
                </a:rPr>
                <a:t>B</a:t>
              </a:r>
              <a:endParaRPr lang="ar-EG" dirty="0">
                <a:latin typeface="Blackadder ITC" panose="04020505051007020D02" pitchFamily="82" charset="0"/>
              </a:endParaRPr>
            </a:p>
          </p:txBody>
        </p:sp>
      </p:grpSp>
      <p:pic>
        <p:nvPicPr>
          <p:cNvPr id="72" name="Picture 71">
            <a:extLst>
              <a:ext uri="{FF2B5EF4-FFF2-40B4-BE49-F238E27FC236}">
                <a16:creationId xmlns:a16="http://schemas.microsoft.com/office/drawing/2014/main" id="{107D3FC4-C580-4CFE-BED7-376B9D8B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7" y="0"/>
            <a:ext cx="390292" cy="362749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7D7E936B-4761-4505-A444-4797A13CDC42}"/>
              </a:ext>
            </a:extLst>
          </p:cNvPr>
          <p:cNvGrpSpPr/>
          <p:nvPr/>
        </p:nvGrpSpPr>
        <p:grpSpPr>
          <a:xfrm>
            <a:off x="89100" y="181374"/>
            <a:ext cx="3514381" cy="6422834"/>
            <a:chOff x="214830" y="181374"/>
            <a:chExt cx="3514381" cy="6422834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6A703FE4-41D7-4767-84EE-8D735BD74A88}"/>
                </a:ext>
              </a:extLst>
            </p:cNvPr>
            <p:cNvGrpSpPr/>
            <p:nvPr/>
          </p:nvGrpSpPr>
          <p:grpSpPr>
            <a:xfrm>
              <a:off x="214830" y="181374"/>
              <a:ext cx="3514381" cy="6422834"/>
              <a:chOff x="55083" y="166346"/>
              <a:chExt cx="3514381" cy="6422834"/>
            </a:xfrm>
          </p:grpSpPr>
          <p:sp>
            <p:nvSpPr>
              <p:cNvPr id="88" name="Scroll: Vertical 87">
                <a:extLst>
                  <a:ext uri="{FF2B5EF4-FFF2-40B4-BE49-F238E27FC236}">
                    <a16:creationId xmlns:a16="http://schemas.microsoft.com/office/drawing/2014/main" id="{5DB7A394-2268-4C00-AA5A-5972B0439A8A}"/>
                  </a:ext>
                </a:extLst>
              </p:cNvPr>
              <p:cNvSpPr/>
              <p:nvPr/>
            </p:nvSpPr>
            <p:spPr>
              <a:xfrm>
                <a:off x="55083" y="166346"/>
                <a:ext cx="3514381" cy="6422834"/>
              </a:xfrm>
              <a:prstGeom prst="verticalScroll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/>
              </a:p>
            </p:txBody>
          </p: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16018B26-1674-45DF-B3DB-194648132238}"/>
                  </a:ext>
                </a:extLst>
              </p:cNvPr>
              <p:cNvGrpSpPr/>
              <p:nvPr/>
            </p:nvGrpSpPr>
            <p:grpSpPr>
              <a:xfrm>
                <a:off x="627962" y="654161"/>
                <a:ext cx="2456762" cy="495759"/>
                <a:chOff x="627962" y="543991"/>
                <a:chExt cx="2544896" cy="495759"/>
              </a:xfrm>
            </p:grpSpPr>
            <p:sp>
              <p:nvSpPr>
                <p:cNvPr id="93" name="Flowchart: Alternate Process 92">
                  <a:extLst>
                    <a:ext uri="{FF2B5EF4-FFF2-40B4-BE49-F238E27FC236}">
                      <a16:creationId xmlns:a16="http://schemas.microsoft.com/office/drawing/2014/main" id="{7B1EF686-07FE-4055-8CBF-3548AAC24110}"/>
                    </a:ext>
                  </a:extLst>
                </p:cNvPr>
                <p:cNvSpPr/>
                <p:nvPr/>
              </p:nvSpPr>
              <p:spPr>
                <a:xfrm>
                  <a:off x="627962" y="543991"/>
                  <a:ext cx="2544896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r"/>
                  <a:r>
                    <a:rPr lang="en-US" sz="1900" dirty="0">
                      <a:latin typeface="BatangChe" panose="02030609000101010101" pitchFamily="49" charset="-127"/>
                      <a:ea typeface="BatangChe" panose="02030609000101010101" pitchFamily="49" charset="-127"/>
                    </a:rPr>
                    <a:t> Al-Bashir Hotel</a:t>
                  </a:r>
                  <a:endParaRPr lang="ar-EG" sz="1900" dirty="0">
                    <a:latin typeface="BatangChe" panose="02030609000101010101" pitchFamily="49" charset="-127"/>
                    <a:ea typeface="BatangChe" panose="02030609000101010101" pitchFamily="49" charset="-127"/>
                  </a:endParaRPr>
                </a:p>
              </p:txBody>
            </p:sp>
            <p:sp>
              <p:nvSpPr>
                <p:cNvPr id="94" name="Flowchart: Connector 93">
                  <a:extLst>
                    <a:ext uri="{FF2B5EF4-FFF2-40B4-BE49-F238E27FC236}">
                      <a16:creationId xmlns:a16="http://schemas.microsoft.com/office/drawing/2014/main" id="{9780DFD3-0B31-4A44-AC06-57AB7FD8D46B}"/>
                    </a:ext>
                  </a:extLst>
                </p:cNvPr>
                <p:cNvSpPr/>
                <p:nvPr/>
              </p:nvSpPr>
              <p:spPr>
                <a:xfrm>
                  <a:off x="627962" y="560516"/>
                  <a:ext cx="517793" cy="462707"/>
                </a:xfrm>
                <a:prstGeom prst="flowChartConnector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sz="2800" dirty="0">
                      <a:latin typeface="Blackadder ITC" panose="04020505051007020D02" pitchFamily="82" charset="0"/>
                    </a:rPr>
                    <a:t>B</a:t>
                  </a:r>
                  <a:endParaRPr lang="ar-EG" dirty="0">
                    <a:latin typeface="Blackadder ITC" panose="04020505051007020D02" pitchFamily="82" charset="0"/>
                  </a:endParaRPr>
                </a:p>
              </p:txBody>
            </p:sp>
          </p:grpSp>
          <p:sp>
            <p:nvSpPr>
              <p:cNvPr id="90" name="Flowchart: Alternate Process 89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AF2A8D2-76E9-4A8B-AB16-7A09D5C69B27}"/>
                  </a:ext>
                </a:extLst>
              </p:cNvPr>
              <p:cNvSpPr/>
              <p:nvPr/>
            </p:nvSpPr>
            <p:spPr>
              <a:xfrm>
                <a:off x="583894" y="1542362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       New Client </a:t>
                </a:r>
                <a:endParaRPr lang="ar-EG" dirty="0"/>
              </a:p>
            </p:txBody>
          </p:sp>
          <p:sp>
            <p:nvSpPr>
              <p:cNvPr id="91" name="Flowchart: Alternate Process 90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0FDE89F9-4D33-45B1-84F0-6AD2F8601942}"/>
                  </a:ext>
                </a:extLst>
              </p:cNvPr>
              <p:cNvSpPr/>
              <p:nvPr/>
            </p:nvSpPr>
            <p:spPr>
              <a:xfrm>
                <a:off x="583894" y="2181689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        Empty rooms</a:t>
                </a:r>
                <a:endParaRPr lang="ar-EG" dirty="0"/>
              </a:p>
            </p:txBody>
          </p:sp>
        </p:grpSp>
        <p:sp>
          <p:nvSpPr>
            <p:cNvPr id="76" name="Arrow: Right 75">
              <a:hlinkClick r:id="rId7" action="ppaction://hlinksldjump"/>
              <a:extLst>
                <a:ext uri="{FF2B5EF4-FFF2-40B4-BE49-F238E27FC236}">
                  <a16:creationId xmlns:a16="http://schemas.microsoft.com/office/drawing/2014/main" id="{1CF2404E-59AF-4B46-A326-84E39AE06F68}"/>
                </a:ext>
              </a:extLst>
            </p:cNvPr>
            <p:cNvSpPr/>
            <p:nvPr/>
          </p:nvSpPr>
          <p:spPr>
            <a:xfrm flipH="1">
              <a:off x="743638" y="4661098"/>
              <a:ext cx="1062859" cy="495759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dirty="0"/>
                <a:t>return</a:t>
              </a:r>
              <a:endParaRPr lang="ar-EG" dirty="0"/>
            </a:p>
          </p:txBody>
        </p:sp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4FE61820-44CB-441F-9316-9BC4E569B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8583" y="1660604"/>
              <a:ext cx="408781" cy="267047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F7BC9AE1-B13C-4FE8-A989-39F4ABB9F8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899" y="2207710"/>
              <a:ext cx="404616" cy="450303"/>
            </a:xfrm>
            <a:prstGeom prst="rect">
              <a:avLst/>
            </a:prstGeom>
          </p:spPr>
        </p:pic>
        <p:sp>
          <p:nvSpPr>
            <p:cNvPr id="83" name="Flowchart: Alternate Process 82">
              <a:hlinkClick r:id="rId10" action="ppaction://hlinksldjump"/>
              <a:extLst>
                <a:ext uri="{FF2B5EF4-FFF2-40B4-BE49-F238E27FC236}">
                  <a16:creationId xmlns:a16="http://schemas.microsoft.com/office/drawing/2014/main" id="{12D053B8-EA33-4985-B49B-7D12D1906238}"/>
                </a:ext>
              </a:extLst>
            </p:cNvPr>
            <p:cNvSpPr/>
            <p:nvPr/>
          </p:nvSpPr>
          <p:spPr>
            <a:xfrm>
              <a:off x="743638" y="2836044"/>
              <a:ext cx="2456762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400" dirty="0"/>
                <a:t>Bill</a:t>
              </a:r>
              <a:endParaRPr lang="en-US" dirty="0"/>
            </a:p>
          </p:txBody>
        </p: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2305AB4-8B65-49A6-9BA0-9B3973CFE7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5290" y="2926298"/>
              <a:ext cx="333158" cy="333158"/>
            </a:xfrm>
            <a:prstGeom prst="rect">
              <a:avLst/>
            </a:prstGeom>
          </p:spPr>
        </p:pic>
      </p:grp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C9F1F875-F033-4B8D-A53F-8ABC481650E6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6DC861-0B9A-4A0A-8FCE-FB762E74A4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78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7944C95-4519-4D10-961C-4DFF01B58B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D694135E-EE4D-4997-9FCE-0BE580D43740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Receptionist</a:t>
            </a:r>
            <a:endParaRPr lang="ar-E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77E09A-665B-4101-80E9-8ACFAA8BBFAF}"/>
              </a:ext>
            </a:extLst>
          </p:cNvPr>
          <p:cNvGrpSpPr/>
          <p:nvPr/>
        </p:nvGrpSpPr>
        <p:grpSpPr>
          <a:xfrm>
            <a:off x="5552346" y="301198"/>
            <a:ext cx="2646868" cy="495759"/>
            <a:chOff x="4969415" y="301198"/>
            <a:chExt cx="2758379" cy="495759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7D658D36-D8BD-489A-80B8-4229E2829796}"/>
                </a:ext>
              </a:extLst>
            </p:cNvPr>
            <p:cNvSpPr/>
            <p:nvPr/>
          </p:nvSpPr>
          <p:spPr>
            <a:xfrm>
              <a:off x="4969415" y="301198"/>
              <a:ext cx="2758379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sz="1900" dirty="0">
                  <a:latin typeface="BatangChe" panose="02030609000101010101" pitchFamily="49" charset="-127"/>
                  <a:ea typeface="BatangChe" panose="02030609000101010101" pitchFamily="49" charset="-127"/>
                </a:rPr>
                <a:t>Al-Bashir Hotel</a:t>
              </a:r>
              <a:endParaRPr lang="ar-EG" sz="19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72E3E9F8-52C6-45CF-A4F2-CF2E24AA3E5F}"/>
                </a:ext>
              </a:extLst>
            </p:cNvPr>
            <p:cNvSpPr/>
            <p:nvPr/>
          </p:nvSpPr>
          <p:spPr>
            <a:xfrm>
              <a:off x="4969416" y="317723"/>
              <a:ext cx="499861" cy="462707"/>
            </a:xfrm>
            <a:prstGeom prst="flowChartConnector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>
                  <a:latin typeface="Blackadder ITC" panose="04020505051007020D02" pitchFamily="82" charset="0"/>
                </a:rPr>
                <a:t>B</a:t>
              </a:r>
              <a:endParaRPr lang="ar-EG" dirty="0">
                <a:latin typeface="Blackadder ITC" panose="04020505051007020D02" pitchFamily="82" charset="0"/>
              </a:endParaRPr>
            </a:p>
          </p:txBody>
        </p:sp>
      </p:grpSp>
      <p:sp>
        <p:nvSpPr>
          <p:cNvPr id="9" name="Arrow: Right 8">
            <a:hlinkClick r:id="rId4" action="ppaction://hlinksldjump"/>
            <a:extLst>
              <a:ext uri="{FF2B5EF4-FFF2-40B4-BE49-F238E27FC236}">
                <a16:creationId xmlns:a16="http://schemas.microsoft.com/office/drawing/2014/main" id="{9A7FB13D-A202-4772-8135-A0AEE9244475}"/>
              </a:ext>
            </a:extLst>
          </p:cNvPr>
          <p:cNvSpPr/>
          <p:nvPr/>
        </p:nvSpPr>
        <p:spPr>
          <a:xfrm flipH="1">
            <a:off x="148683" y="61366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Wave 9">
            <a:extLst>
              <a:ext uri="{FF2B5EF4-FFF2-40B4-BE49-F238E27FC236}">
                <a16:creationId xmlns:a16="http://schemas.microsoft.com/office/drawing/2014/main" id="{5BF05E63-48BA-4A0D-8EEB-CE5247D88EC4}"/>
              </a:ext>
            </a:extLst>
          </p:cNvPr>
          <p:cNvSpPr/>
          <p:nvPr/>
        </p:nvSpPr>
        <p:spPr>
          <a:xfrm>
            <a:off x="845820" y="413820"/>
            <a:ext cx="10500360" cy="6030359"/>
          </a:xfrm>
          <a:prstGeom prst="wave">
            <a:avLst>
              <a:gd name="adj1" fmla="val 2281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424C131D-E377-4296-8385-8250AB8BE919}"/>
              </a:ext>
            </a:extLst>
          </p:cNvPr>
          <p:cNvSpPr/>
          <p:nvPr/>
        </p:nvSpPr>
        <p:spPr>
          <a:xfrm>
            <a:off x="956310" y="613436"/>
            <a:ext cx="2171700" cy="609271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Booking :-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A1FAD985-83AA-4F62-B677-1E2F254DE086}"/>
              </a:ext>
            </a:extLst>
          </p:cNvPr>
          <p:cNvSpPr/>
          <p:nvPr/>
        </p:nvSpPr>
        <p:spPr>
          <a:xfrm>
            <a:off x="1402080" y="1418202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46E18E9E-A8C1-4016-8D8E-0435AB4B5090}"/>
              </a:ext>
            </a:extLst>
          </p:cNvPr>
          <p:cNvSpPr/>
          <p:nvPr/>
        </p:nvSpPr>
        <p:spPr>
          <a:xfrm>
            <a:off x="1402080" y="1908723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SSN</a:t>
            </a:r>
            <a:endParaRPr lang="ar-EG" sz="2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8154CC-D8B7-4AF5-89E9-2C6F6ED5329F}"/>
              </a:ext>
            </a:extLst>
          </p:cNvPr>
          <p:cNvSpPr/>
          <p:nvPr/>
        </p:nvSpPr>
        <p:spPr>
          <a:xfrm>
            <a:off x="3395781" y="1418202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Mahmoud Ashraf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A03CFB6-524E-4C0F-B686-3ECC1112751F}"/>
              </a:ext>
            </a:extLst>
          </p:cNvPr>
          <p:cNvSpPr/>
          <p:nvPr/>
        </p:nvSpPr>
        <p:spPr>
          <a:xfrm>
            <a:off x="3395781" y="1898681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10905197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B9DB126A-8900-4717-8D69-CF35F7157D65}"/>
              </a:ext>
            </a:extLst>
          </p:cNvPr>
          <p:cNvSpPr/>
          <p:nvPr/>
        </p:nvSpPr>
        <p:spPr>
          <a:xfrm>
            <a:off x="1402080" y="2389202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Phone</a:t>
            </a:r>
            <a:endParaRPr lang="ar-EG" sz="2000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0BC42A1A-0372-455D-B902-B9AC710F8A24}"/>
              </a:ext>
            </a:extLst>
          </p:cNvPr>
          <p:cNvSpPr/>
          <p:nvPr/>
        </p:nvSpPr>
        <p:spPr>
          <a:xfrm>
            <a:off x="1412328" y="2892572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Birth date</a:t>
            </a:r>
            <a:endParaRPr lang="ar-EG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3232495-DDC0-4011-AEA2-B1107890C749}"/>
              </a:ext>
            </a:extLst>
          </p:cNvPr>
          <p:cNvSpPr/>
          <p:nvPr/>
        </p:nvSpPr>
        <p:spPr>
          <a:xfrm>
            <a:off x="3395781" y="2389202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01111188260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246F640-A58E-4FBA-A4FE-89AF2B4942F7}"/>
              </a:ext>
            </a:extLst>
          </p:cNvPr>
          <p:cNvSpPr/>
          <p:nvPr/>
        </p:nvSpPr>
        <p:spPr>
          <a:xfrm>
            <a:off x="3406029" y="2882530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\ 3 \ 19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97ECCC2F-2962-46C7-9E26-787B2D324E14}"/>
              </a:ext>
            </a:extLst>
          </p:cNvPr>
          <p:cNvSpPr/>
          <p:nvPr/>
        </p:nvSpPr>
        <p:spPr>
          <a:xfrm>
            <a:off x="1385167" y="3383093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Check in date</a:t>
            </a:r>
            <a:endParaRPr lang="ar-EG" sz="2000" dirty="0"/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5F30B20C-EDD7-4F1D-A189-C0EBB37EF346}"/>
              </a:ext>
            </a:extLst>
          </p:cNvPr>
          <p:cNvSpPr/>
          <p:nvPr/>
        </p:nvSpPr>
        <p:spPr>
          <a:xfrm>
            <a:off x="1385167" y="3897906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Check out date</a:t>
            </a:r>
            <a:endParaRPr lang="ar-EG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4AD97FD-411D-4C9A-9E2D-E65901935E2C}"/>
              </a:ext>
            </a:extLst>
          </p:cNvPr>
          <p:cNvSpPr/>
          <p:nvPr/>
        </p:nvSpPr>
        <p:spPr>
          <a:xfrm>
            <a:off x="3378868" y="3383093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\ 10 \ 20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49A03B-A101-4E63-8B4C-45B67150B317}"/>
              </a:ext>
            </a:extLst>
          </p:cNvPr>
          <p:cNvSpPr/>
          <p:nvPr/>
        </p:nvSpPr>
        <p:spPr>
          <a:xfrm>
            <a:off x="3378868" y="3887864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\ 20 \ 25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A202C5BB-34B3-4D22-BA6D-20E5F6D6A442}"/>
              </a:ext>
            </a:extLst>
          </p:cNvPr>
          <p:cNvSpPr/>
          <p:nvPr/>
        </p:nvSpPr>
        <p:spPr>
          <a:xfrm>
            <a:off x="1349235" y="4413771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Grade of room</a:t>
            </a:r>
            <a:endParaRPr lang="ar-EG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BC7E836-0BC5-40BE-89F7-7752F592F7E2}"/>
              </a:ext>
            </a:extLst>
          </p:cNvPr>
          <p:cNvSpPr/>
          <p:nvPr/>
        </p:nvSpPr>
        <p:spPr>
          <a:xfrm>
            <a:off x="3342936" y="4403729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Frist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D328465B-D540-47B1-B27C-E1BAAD386A92}"/>
              </a:ext>
            </a:extLst>
          </p:cNvPr>
          <p:cNvSpPr/>
          <p:nvPr/>
        </p:nvSpPr>
        <p:spPr>
          <a:xfrm>
            <a:off x="1332499" y="4925891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The number of rooms</a:t>
            </a:r>
            <a:endParaRPr lang="ar-EG" sz="12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CE6439B-DE12-41C9-A6B0-858AD7FCD1BA}"/>
              </a:ext>
            </a:extLst>
          </p:cNvPr>
          <p:cNvSpPr/>
          <p:nvPr/>
        </p:nvSpPr>
        <p:spPr>
          <a:xfrm>
            <a:off x="3326200" y="4915849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0DB6D78A-E619-4D85-8C96-C21BB49CE623}"/>
              </a:ext>
            </a:extLst>
          </p:cNvPr>
          <p:cNvSpPr/>
          <p:nvPr/>
        </p:nvSpPr>
        <p:spPr>
          <a:xfrm>
            <a:off x="6480811" y="949337"/>
            <a:ext cx="4678617" cy="1458179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9A69EBC7-ADF6-414F-BF1F-5916BBD0B20D}"/>
              </a:ext>
            </a:extLst>
          </p:cNvPr>
          <p:cNvSpPr/>
          <p:nvPr/>
        </p:nvSpPr>
        <p:spPr>
          <a:xfrm>
            <a:off x="6736082" y="1317231"/>
            <a:ext cx="1746738" cy="357699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08900784-2056-44F8-AF8C-17EB35D2B35F}"/>
              </a:ext>
            </a:extLst>
          </p:cNvPr>
          <p:cNvSpPr/>
          <p:nvPr/>
        </p:nvSpPr>
        <p:spPr>
          <a:xfrm>
            <a:off x="6736082" y="1832678"/>
            <a:ext cx="1746738" cy="357699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01B7384A-7B89-4899-B674-8D04F2892407}"/>
              </a:ext>
            </a:extLst>
          </p:cNvPr>
          <p:cNvSpPr/>
          <p:nvPr/>
        </p:nvSpPr>
        <p:spPr>
          <a:xfrm>
            <a:off x="6637022" y="762468"/>
            <a:ext cx="1746738" cy="357699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1</a:t>
            </a:r>
            <a:endParaRPr lang="ar-EG" sz="20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6F06914-FC2A-4A32-961C-C5F08C4AF85A}"/>
              </a:ext>
            </a:extLst>
          </p:cNvPr>
          <p:cNvSpPr/>
          <p:nvPr/>
        </p:nvSpPr>
        <p:spPr>
          <a:xfrm>
            <a:off x="6448280" y="2700864"/>
            <a:ext cx="4678617" cy="14624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FB187F45-BFDB-4D73-B3DF-52F4961A934B}"/>
              </a:ext>
            </a:extLst>
          </p:cNvPr>
          <p:cNvSpPr/>
          <p:nvPr/>
        </p:nvSpPr>
        <p:spPr>
          <a:xfrm>
            <a:off x="6703551" y="3069824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9866A36F-922F-4D6B-ACF3-2402C7A3B034}"/>
              </a:ext>
            </a:extLst>
          </p:cNvPr>
          <p:cNvSpPr/>
          <p:nvPr/>
        </p:nvSpPr>
        <p:spPr>
          <a:xfrm>
            <a:off x="6703551" y="3586765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FA4522FF-4889-4AD1-9C87-6BAEC7C8458A}"/>
              </a:ext>
            </a:extLst>
          </p:cNvPr>
          <p:cNvSpPr/>
          <p:nvPr/>
        </p:nvSpPr>
        <p:spPr>
          <a:xfrm>
            <a:off x="6604491" y="2513454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2</a:t>
            </a:r>
            <a:endParaRPr lang="ar-EG" sz="2000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87E905B7-D65A-4512-83A7-F992F12844A0}"/>
              </a:ext>
            </a:extLst>
          </p:cNvPr>
          <p:cNvSpPr/>
          <p:nvPr/>
        </p:nvSpPr>
        <p:spPr>
          <a:xfrm>
            <a:off x="6448281" y="4448108"/>
            <a:ext cx="4766572" cy="14624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DC8E3742-A511-49AB-A7FF-5F3F2D98E908}"/>
              </a:ext>
            </a:extLst>
          </p:cNvPr>
          <p:cNvSpPr/>
          <p:nvPr/>
        </p:nvSpPr>
        <p:spPr>
          <a:xfrm>
            <a:off x="6708351" y="4817068"/>
            <a:ext cx="1779576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121C4814-D9F4-4939-8323-FC53A4EAC798}"/>
              </a:ext>
            </a:extLst>
          </p:cNvPr>
          <p:cNvSpPr/>
          <p:nvPr/>
        </p:nvSpPr>
        <p:spPr>
          <a:xfrm>
            <a:off x="6708351" y="5334009"/>
            <a:ext cx="1779576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121F534D-BE4E-48D7-8B9A-DDA0A0C9B047}"/>
              </a:ext>
            </a:extLst>
          </p:cNvPr>
          <p:cNvSpPr/>
          <p:nvPr/>
        </p:nvSpPr>
        <p:spPr>
          <a:xfrm>
            <a:off x="6607429" y="4260698"/>
            <a:ext cx="1779576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3</a:t>
            </a:r>
            <a:endParaRPr lang="ar-EG" sz="20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DBCC014-1613-435F-B727-BDFE95760B62}"/>
              </a:ext>
            </a:extLst>
          </p:cNvPr>
          <p:cNvSpPr/>
          <p:nvPr/>
        </p:nvSpPr>
        <p:spPr>
          <a:xfrm>
            <a:off x="8696114" y="1350794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Ahmed Hassen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15EDC0-0300-4B58-84D9-790531DFC2A9}"/>
              </a:ext>
            </a:extLst>
          </p:cNvPr>
          <p:cNvSpPr/>
          <p:nvPr/>
        </p:nvSpPr>
        <p:spPr>
          <a:xfrm>
            <a:off x="8674849" y="1826605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0BD7AC-77EB-4A4D-8039-B9B14F8DC4D7}"/>
              </a:ext>
            </a:extLst>
          </p:cNvPr>
          <p:cNvSpPr/>
          <p:nvPr/>
        </p:nvSpPr>
        <p:spPr>
          <a:xfrm>
            <a:off x="8696114" y="3104278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Nora Ahmed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209F8B5-96E1-498C-A0BB-2533FD478FA5}"/>
              </a:ext>
            </a:extLst>
          </p:cNvPr>
          <p:cNvSpPr/>
          <p:nvPr/>
        </p:nvSpPr>
        <p:spPr>
          <a:xfrm>
            <a:off x="8674849" y="3580089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Wife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3BB170-DE5E-497D-980D-C1E916BE01F0}"/>
              </a:ext>
            </a:extLst>
          </p:cNvPr>
          <p:cNvSpPr/>
          <p:nvPr/>
        </p:nvSpPr>
        <p:spPr>
          <a:xfrm>
            <a:off x="8717379" y="4841502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Mariam Hassen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F22A19B-56DE-48E9-AD4A-086A774935A9}"/>
              </a:ext>
            </a:extLst>
          </p:cNvPr>
          <p:cNvSpPr/>
          <p:nvPr/>
        </p:nvSpPr>
        <p:spPr>
          <a:xfrm>
            <a:off x="8696114" y="5317313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daughter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BE9652CD-F57A-42C5-869F-47AABBD91F9F}"/>
              </a:ext>
            </a:extLst>
          </p:cNvPr>
          <p:cNvSpPr/>
          <p:nvPr/>
        </p:nvSpPr>
        <p:spPr>
          <a:xfrm>
            <a:off x="1324981" y="5387624"/>
            <a:ext cx="1746738" cy="35873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The number of child</a:t>
            </a:r>
            <a:endParaRPr lang="ar-EG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FEACBF5-59D3-4FB2-A467-835F348F3026}"/>
              </a:ext>
            </a:extLst>
          </p:cNvPr>
          <p:cNvSpPr/>
          <p:nvPr/>
        </p:nvSpPr>
        <p:spPr>
          <a:xfrm>
            <a:off x="3318682" y="5377582"/>
            <a:ext cx="2155390" cy="35873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A1DCEB6B-6333-4535-9768-9C06ABF23A6B}"/>
              </a:ext>
            </a:extLst>
          </p:cNvPr>
          <p:cNvSpPr/>
          <p:nvPr/>
        </p:nvSpPr>
        <p:spPr>
          <a:xfrm>
            <a:off x="9344565" y="5999788"/>
            <a:ext cx="1746738" cy="357699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Save</a:t>
            </a:r>
            <a:endParaRPr lang="ar-EG" sz="2000" dirty="0"/>
          </a:p>
        </p:txBody>
      </p:sp>
      <p:sp>
        <p:nvSpPr>
          <p:cNvPr id="50" name="Thought Bubble: Cloud 49">
            <a:extLst>
              <a:ext uri="{FF2B5EF4-FFF2-40B4-BE49-F238E27FC236}">
                <a16:creationId xmlns:a16="http://schemas.microsoft.com/office/drawing/2014/main" id="{D4A8357E-8045-442F-A422-DBCE050B8983}"/>
              </a:ext>
            </a:extLst>
          </p:cNvPr>
          <p:cNvSpPr/>
          <p:nvPr/>
        </p:nvSpPr>
        <p:spPr>
          <a:xfrm>
            <a:off x="465400" y="1722252"/>
            <a:ext cx="6580983" cy="2360604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User name : </a:t>
            </a:r>
            <a:r>
              <a:rPr lang="en-US" sz="2800" dirty="0">
                <a:latin typeface="Blackadder ITC" panose="04020505051007020D02" pitchFamily="82" charset="0"/>
                <a:hlinkClick r:id="rId5"/>
              </a:rPr>
              <a:t>mahmoud@bashir.com</a:t>
            </a:r>
            <a:endParaRPr lang="en-US" sz="2800" dirty="0">
              <a:latin typeface="Blackadder ITC" panose="04020505051007020D02" pitchFamily="82" charset="0"/>
            </a:endParaRPr>
          </a:p>
          <a:p>
            <a:pPr algn="ctr"/>
            <a:r>
              <a:rPr lang="en-US" sz="2800" dirty="0">
                <a:latin typeface="Blackadder ITC" panose="04020505051007020D02" pitchFamily="82" charset="0"/>
              </a:rPr>
              <a:t>Password :</a:t>
            </a:r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Blackadder ITC" panose="04020505051007020D02" pitchFamily="82" charset="0"/>
              </a:rPr>
              <a:t>152025</a:t>
            </a:r>
            <a:endParaRPr lang="ar-EG" sz="2800" u="sng" dirty="0">
              <a:solidFill>
                <a:schemeClr val="accent1">
                  <a:lumMod val="60000"/>
                  <a:lumOff val="4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51" name="Flowchart: Alternate Process 50">
            <a:extLst>
              <a:ext uri="{FF2B5EF4-FFF2-40B4-BE49-F238E27FC236}">
                <a16:creationId xmlns:a16="http://schemas.microsoft.com/office/drawing/2014/main" id="{51D1DA72-C990-4004-916B-E544C54222DE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AD10492A-E16B-47EE-B7FB-85FFF1CD8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49" name="Thought Bubble: Cloud 48">
            <a:extLst>
              <a:ext uri="{FF2B5EF4-FFF2-40B4-BE49-F238E27FC236}">
                <a16:creationId xmlns:a16="http://schemas.microsoft.com/office/drawing/2014/main" id="{D148FB0B-9D8D-493B-9608-997996E007D5}"/>
              </a:ext>
            </a:extLst>
          </p:cNvPr>
          <p:cNvSpPr/>
          <p:nvPr/>
        </p:nvSpPr>
        <p:spPr>
          <a:xfrm>
            <a:off x="6906462" y="188941"/>
            <a:ext cx="5177790" cy="2360604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The number of rooms is  315 and 316</a:t>
            </a:r>
            <a:endParaRPr lang="ar-EG" sz="36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35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850"/>
                            </p:stCondLst>
                            <p:childTnLst>
                              <p:par>
                                <p:cTn id="2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8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750"/>
                            </p:stCondLst>
                            <p:childTnLst>
                              <p:par>
                                <p:cTn id="2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450"/>
                            </p:stCondLst>
                            <p:childTnLst>
                              <p:par>
                                <p:cTn id="3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950"/>
                            </p:stCondLst>
                            <p:childTnLst>
                              <p:par>
                                <p:cTn id="3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45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450"/>
                            </p:stCondLst>
                            <p:childTnLst>
                              <p:par>
                                <p:cTn id="4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9050"/>
                            </p:stCondLst>
                            <p:childTnLst>
                              <p:par>
                                <p:cTn id="4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950"/>
                            </p:stCondLst>
                            <p:childTnLst>
                              <p:par>
                                <p:cTn id="5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600"/>
                            </p:stCondLst>
                            <p:childTnLst>
                              <p:par>
                                <p:cTn id="5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1650"/>
                            </p:stCondLst>
                            <p:childTnLst>
                              <p:par>
                                <p:cTn id="6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</p:childTnLst>
        </p:cTn>
      </p:par>
    </p:tnLst>
    <p:bldLst>
      <p:bldP spid="48" grpId="0" animBg="1"/>
      <p:bldP spid="50" grpId="0" animBg="1"/>
      <p:bldP spid="4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76A8311-430F-44D6-B849-C575BDA995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Wave 7">
            <a:extLst>
              <a:ext uri="{FF2B5EF4-FFF2-40B4-BE49-F238E27FC236}">
                <a16:creationId xmlns:a16="http://schemas.microsoft.com/office/drawing/2014/main" id="{5F13CE72-4D63-40D4-A47D-4D7EA0050F33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Receptionist</a:t>
            </a:r>
            <a:endParaRPr lang="ar-E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C440FB5-F73B-41DF-AC6F-F812D0C744E2}"/>
              </a:ext>
            </a:extLst>
          </p:cNvPr>
          <p:cNvGrpSpPr/>
          <p:nvPr/>
        </p:nvGrpSpPr>
        <p:grpSpPr>
          <a:xfrm>
            <a:off x="5552346" y="301198"/>
            <a:ext cx="2646868" cy="495759"/>
            <a:chOff x="4969415" y="301198"/>
            <a:chExt cx="2758379" cy="495759"/>
          </a:xfrm>
        </p:grpSpPr>
        <p:sp>
          <p:nvSpPr>
            <p:cNvPr id="10" name="Flowchart: Alternate Process 9">
              <a:extLst>
                <a:ext uri="{FF2B5EF4-FFF2-40B4-BE49-F238E27FC236}">
                  <a16:creationId xmlns:a16="http://schemas.microsoft.com/office/drawing/2014/main" id="{A9B2C8BA-EB0D-4BEF-82E9-E736350A90E2}"/>
                </a:ext>
              </a:extLst>
            </p:cNvPr>
            <p:cNvSpPr/>
            <p:nvPr/>
          </p:nvSpPr>
          <p:spPr>
            <a:xfrm>
              <a:off x="4969415" y="301198"/>
              <a:ext cx="2758379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sz="1900" dirty="0">
                  <a:latin typeface="BatangChe" panose="02030609000101010101" pitchFamily="49" charset="-127"/>
                  <a:ea typeface="BatangChe" panose="02030609000101010101" pitchFamily="49" charset="-127"/>
                </a:rPr>
                <a:t>Al-Bashir Hotel</a:t>
              </a:r>
              <a:endParaRPr lang="ar-EG" sz="19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11" name="Flowchart: Connector 10">
              <a:extLst>
                <a:ext uri="{FF2B5EF4-FFF2-40B4-BE49-F238E27FC236}">
                  <a16:creationId xmlns:a16="http://schemas.microsoft.com/office/drawing/2014/main" id="{BF37303E-981F-47E4-85D8-3FFC3E97E5F2}"/>
                </a:ext>
              </a:extLst>
            </p:cNvPr>
            <p:cNvSpPr/>
            <p:nvPr/>
          </p:nvSpPr>
          <p:spPr>
            <a:xfrm>
              <a:off x="4969416" y="317723"/>
              <a:ext cx="499861" cy="462707"/>
            </a:xfrm>
            <a:prstGeom prst="flowChartConnector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>
                  <a:latin typeface="Blackadder ITC" panose="04020505051007020D02" pitchFamily="82" charset="0"/>
                </a:rPr>
                <a:t>B</a:t>
              </a:r>
              <a:endParaRPr lang="ar-EG" dirty="0">
                <a:latin typeface="Blackadder ITC" panose="04020505051007020D02" pitchFamily="82" charset="0"/>
              </a:endParaRPr>
            </a:p>
          </p:txBody>
        </p:sp>
      </p:grpSp>
      <p:sp>
        <p:nvSpPr>
          <p:cNvPr id="4" name="Arrow: Right 3">
            <a:hlinkClick r:id="rId4" action="ppaction://hlinksldjump"/>
            <a:extLst>
              <a:ext uri="{FF2B5EF4-FFF2-40B4-BE49-F238E27FC236}">
                <a16:creationId xmlns:a16="http://schemas.microsoft.com/office/drawing/2014/main" id="{166BD248-F236-415A-B9F4-98185283B58D}"/>
              </a:ext>
            </a:extLst>
          </p:cNvPr>
          <p:cNvSpPr/>
          <p:nvPr/>
        </p:nvSpPr>
        <p:spPr>
          <a:xfrm flipH="1">
            <a:off x="125730" y="69843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2A990C51-646E-40C1-8D2C-D6BA3466B4F9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8B51379-FCFF-4680-9CD3-55A80BE72F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15BBBE4A-A3CF-488E-AA12-11A8B5C15059}"/>
              </a:ext>
            </a:extLst>
          </p:cNvPr>
          <p:cNvSpPr/>
          <p:nvPr/>
        </p:nvSpPr>
        <p:spPr>
          <a:xfrm>
            <a:off x="-2" y="866800"/>
            <a:ext cx="12192001" cy="481391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1AC83BB-BBB7-4B68-9B97-F0EE6E0118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0671" y="1014786"/>
            <a:ext cx="396979" cy="396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BD0FB8-F049-41B8-97E6-FE490780A0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" y="1601751"/>
            <a:ext cx="11783864" cy="365449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202FFF39-0F92-424B-B10A-B926041D47DA}"/>
              </a:ext>
            </a:extLst>
          </p:cNvPr>
          <p:cNvSpPr/>
          <p:nvPr/>
        </p:nvSpPr>
        <p:spPr>
          <a:xfrm>
            <a:off x="202396" y="1577099"/>
            <a:ext cx="11783864" cy="367915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5400" dirty="0">
                <a:solidFill>
                  <a:schemeClr val="accent1"/>
                </a:solidFill>
              </a:rPr>
              <a:t>SELECT </a:t>
            </a:r>
            <a:r>
              <a:rPr lang="en-US" sz="5400" dirty="0">
                <a:solidFill>
                  <a:schemeClr val="bg1"/>
                </a:solidFill>
              </a:rPr>
              <a:t>*</a:t>
            </a:r>
            <a:r>
              <a:rPr lang="en-US" sz="5400" dirty="0">
                <a:solidFill>
                  <a:schemeClr val="accent1"/>
                </a:solidFill>
              </a:rPr>
              <a:t>  FROM </a:t>
            </a:r>
          </a:p>
          <a:p>
            <a:pPr algn="ctr"/>
            <a:r>
              <a:rPr lang="en-US" sz="5400" dirty="0">
                <a:solidFill>
                  <a:schemeClr val="bg1"/>
                </a:solidFill>
              </a:rPr>
              <a:t>room</a:t>
            </a:r>
            <a:r>
              <a:rPr lang="en-US" sz="5400" dirty="0">
                <a:solidFill>
                  <a:schemeClr val="accent1"/>
                </a:solidFill>
              </a:rPr>
              <a:t> WHERE </a:t>
            </a:r>
            <a:r>
              <a:rPr lang="en-US" sz="5400" dirty="0">
                <a:solidFill>
                  <a:schemeClr val="bg1"/>
                </a:solidFill>
              </a:rPr>
              <a:t>statue=</a:t>
            </a:r>
            <a:r>
              <a:rPr lang="en-US" sz="5400" dirty="0">
                <a:solidFill>
                  <a:schemeClr val="accent4"/>
                </a:solidFill>
              </a:rPr>
              <a:t>0</a:t>
            </a:r>
            <a:r>
              <a:rPr lang="en-US" sz="5400" dirty="0">
                <a:solidFill>
                  <a:schemeClr val="bg1"/>
                </a:solidFill>
              </a:rPr>
              <a:t>;</a:t>
            </a:r>
            <a:endParaRPr lang="ar-EG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477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4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DC55400-812A-445A-9ED0-62B50FDEC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48FE9F92-FFBA-4973-A402-C5C058BD9707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Receptionist</a:t>
            </a:r>
            <a:endParaRPr lang="ar-E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4D97B25-8436-4511-8DF2-7AE198D9BEAB}"/>
              </a:ext>
            </a:extLst>
          </p:cNvPr>
          <p:cNvGrpSpPr/>
          <p:nvPr/>
        </p:nvGrpSpPr>
        <p:grpSpPr>
          <a:xfrm>
            <a:off x="5552346" y="301198"/>
            <a:ext cx="2646868" cy="495759"/>
            <a:chOff x="4969415" y="301198"/>
            <a:chExt cx="2758379" cy="495759"/>
          </a:xfrm>
        </p:grpSpPr>
        <p:sp>
          <p:nvSpPr>
            <p:cNvPr id="7" name="Flowchart: Alternate Process 6">
              <a:extLst>
                <a:ext uri="{FF2B5EF4-FFF2-40B4-BE49-F238E27FC236}">
                  <a16:creationId xmlns:a16="http://schemas.microsoft.com/office/drawing/2014/main" id="{FAE65929-735E-4B0B-A9B8-B2EEDCC82C5D}"/>
                </a:ext>
              </a:extLst>
            </p:cNvPr>
            <p:cNvSpPr/>
            <p:nvPr/>
          </p:nvSpPr>
          <p:spPr>
            <a:xfrm>
              <a:off x="4969415" y="301198"/>
              <a:ext cx="2758379" cy="495759"/>
            </a:xfrm>
            <a:prstGeom prst="flowChartAlternateProcess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sz="1900" dirty="0">
                  <a:latin typeface="BatangChe" panose="02030609000101010101" pitchFamily="49" charset="-127"/>
                  <a:ea typeface="BatangChe" panose="02030609000101010101" pitchFamily="49" charset="-127"/>
                </a:rPr>
                <a:t>Al-Bashir Hotel</a:t>
              </a:r>
              <a:endParaRPr lang="ar-EG" sz="1900" dirty="0">
                <a:latin typeface="BatangChe" panose="02030609000101010101" pitchFamily="49" charset="-127"/>
                <a:ea typeface="BatangChe" panose="02030609000101010101" pitchFamily="49" charset="-127"/>
              </a:endParaRPr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63939E48-E115-4283-9C4F-2E6F0FAA8C78}"/>
                </a:ext>
              </a:extLst>
            </p:cNvPr>
            <p:cNvSpPr/>
            <p:nvPr/>
          </p:nvSpPr>
          <p:spPr>
            <a:xfrm>
              <a:off x="4969416" y="317723"/>
              <a:ext cx="499861" cy="462707"/>
            </a:xfrm>
            <a:prstGeom prst="flowChartConnector">
              <a:avLst/>
            </a:prstGeom>
            <a:ln/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800" dirty="0">
                  <a:latin typeface="Blackadder ITC" panose="04020505051007020D02" pitchFamily="82" charset="0"/>
                </a:rPr>
                <a:t>B</a:t>
              </a:r>
              <a:endParaRPr lang="ar-EG" dirty="0">
                <a:latin typeface="Blackadder ITC" panose="04020505051007020D02" pitchFamily="82" charset="0"/>
              </a:endParaRPr>
            </a:p>
          </p:txBody>
        </p:sp>
      </p:grpSp>
      <p:sp>
        <p:nvSpPr>
          <p:cNvPr id="9" name="Arrow: Right 8">
            <a:hlinkClick r:id="rId4" action="ppaction://hlinksldjump"/>
            <a:extLst>
              <a:ext uri="{FF2B5EF4-FFF2-40B4-BE49-F238E27FC236}">
                <a16:creationId xmlns:a16="http://schemas.microsoft.com/office/drawing/2014/main" id="{422223D7-D3E1-4BC1-A201-B2C9F2795BAD}"/>
              </a:ext>
            </a:extLst>
          </p:cNvPr>
          <p:cNvSpPr/>
          <p:nvPr/>
        </p:nvSpPr>
        <p:spPr>
          <a:xfrm flipH="1">
            <a:off x="137160" y="69843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A2C09F-4651-44B2-A080-29ABAF22B588}"/>
              </a:ext>
            </a:extLst>
          </p:cNvPr>
          <p:cNvSpPr/>
          <p:nvPr/>
        </p:nvSpPr>
        <p:spPr>
          <a:xfrm>
            <a:off x="2911793" y="565603"/>
            <a:ext cx="6926580" cy="6229298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C565D33B-0BF6-439F-BF38-999D3516F74A}"/>
              </a:ext>
            </a:extLst>
          </p:cNvPr>
          <p:cNvSpPr/>
          <p:nvPr/>
        </p:nvSpPr>
        <p:spPr>
          <a:xfrm>
            <a:off x="3198719" y="317722"/>
            <a:ext cx="1549717" cy="609271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Bill 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4373C93A-B22B-47D4-99E7-A36A4D9A3AE7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068FF-40DB-4936-B52B-B3B39C930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5D422A-06C1-479B-B518-82A8C45A1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306" y="1161255"/>
            <a:ext cx="3915321" cy="569674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7B60044-650C-452D-9AB4-DCB45A5B2BB7}"/>
              </a:ext>
            </a:extLst>
          </p:cNvPr>
          <p:cNvSpPr/>
          <p:nvPr/>
        </p:nvSpPr>
        <p:spPr>
          <a:xfrm>
            <a:off x="3014663" y="1114679"/>
            <a:ext cx="6720840" cy="575984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</a:t>
            </a:r>
            <a:r>
              <a:rPr lang="en-US" sz="3600" dirty="0"/>
              <a:t> </a:t>
            </a:r>
          </a:p>
          <a:p>
            <a:pPr algn="ctr"/>
            <a:r>
              <a:rPr lang="en-US" sz="3600" dirty="0" err="1"/>
              <a:t>c.Fname</a:t>
            </a:r>
            <a:r>
              <a:rPr lang="en-US" sz="3600" dirty="0"/>
              <a:t> ,</a:t>
            </a:r>
            <a:r>
              <a:rPr lang="en-US" sz="3600" dirty="0" err="1"/>
              <a:t>c.SSN</a:t>
            </a:r>
            <a:r>
              <a:rPr lang="en-US" sz="3600" dirty="0"/>
              <a:t> ,(</a:t>
            </a:r>
            <a:r>
              <a:rPr lang="en-US" sz="3600" dirty="0" err="1"/>
              <a:t>bi.Total_price-bi.Payed_money</a:t>
            </a:r>
            <a:r>
              <a:rPr lang="en-US" sz="3600" dirty="0"/>
              <a:t> ) 'rest fees'</a:t>
            </a:r>
          </a:p>
          <a:p>
            <a:pPr algn="ctr"/>
            <a:r>
              <a:rPr lang="en-US" sz="3600" dirty="0">
                <a:solidFill>
                  <a:schemeClr val="accent1"/>
                </a:solidFill>
              </a:rPr>
              <a:t>from</a:t>
            </a:r>
            <a:r>
              <a:rPr lang="en-US" sz="3600" dirty="0"/>
              <a:t> client c </a:t>
            </a:r>
            <a:r>
              <a:rPr lang="en-US" sz="3600" dirty="0">
                <a:solidFill>
                  <a:schemeClr val="accent1"/>
                </a:solidFill>
              </a:rPr>
              <a:t>join</a:t>
            </a:r>
            <a:r>
              <a:rPr lang="en-US" sz="3600" dirty="0"/>
              <a:t> books b </a:t>
            </a:r>
            <a:r>
              <a:rPr lang="en-US" sz="3600" dirty="0">
                <a:solidFill>
                  <a:schemeClr val="accent1"/>
                </a:solidFill>
              </a:rPr>
              <a:t>on</a:t>
            </a:r>
            <a:r>
              <a:rPr lang="en-US" sz="3600" dirty="0"/>
              <a:t> </a:t>
            </a:r>
            <a:r>
              <a:rPr lang="en-US" sz="3600" dirty="0" err="1"/>
              <a:t>c.SSN</a:t>
            </a:r>
            <a:r>
              <a:rPr lang="en-US" sz="3600" dirty="0"/>
              <a:t>=</a:t>
            </a:r>
            <a:r>
              <a:rPr lang="en-US" sz="3600" dirty="0" err="1"/>
              <a:t>b.Client_SSN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1"/>
                </a:solidFill>
              </a:rPr>
              <a:t>join</a:t>
            </a:r>
            <a:r>
              <a:rPr lang="en-US" sz="3600" dirty="0"/>
              <a:t> bill bi </a:t>
            </a:r>
            <a:r>
              <a:rPr lang="en-US" sz="3600" dirty="0">
                <a:solidFill>
                  <a:schemeClr val="accent1"/>
                </a:solidFill>
              </a:rPr>
              <a:t>on</a:t>
            </a:r>
            <a:r>
              <a:rPr lang="en-US" sz="3600" dirty="0"/>
              <a:t> </a:t>
            </a:r>
            <a:r>
              <a:rPr lang="en-US" sz="3600" dirty="0" err="1"/>
              <a:t>b.Bill_No</a:t>
            </a:r>
            <a:r>
              <a:rPr lang="en-US" sz="3600" dirty="0"/>
              <a:t>=</a:t>
            </a:r>
            <a:r>
              <a:rPr lang="en-US" sz="3600" dirty="0" err="1"/>
              <a:t>bi.No</a:t>
            </a:r>
            <a:r>
              <a:rPr lang="en-US" sz="3600" dirty="0"/>
              <a:t>;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868BFE2-A323-4DB6-8D40-82B3685481E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524" y="627990"/>
            <a:ext cx="396979" cy="39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83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5D791-8CDA-4D19-AE86-9BF31340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4EEA4-28CC-4B47-84A8-501D6F3CAC31}"/>
              </a:ext>
            </a:extLst>
          </p:cNvPr>
          <p:cNvSpPr/>
          <p:nvPr/>
        </p:nvSpPr>
        <p:spPr>
          <a:xfrm>
            <a:off x="3412067" y="2263139"/>
            <a:ext cx="5251287" cy="2084145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AA8110F-DED0-4AC2-BDC0-DC77016F05B7}"/>
              </a:ext>
            </a:extLst>
          </p:cNvPr>
          <p:cNvSpPr/>
          <p:nvPr/>
        </p:nvSpPr>
        <p:spPr>
          <a:xfrm>
            <a:off x="3555614" y="2030071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 :-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21D6A15-52F3-4083-9EC2-0BCB00803B2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A9A98D-0892-44D3-B750-69723EB15B1D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73AE7-9B50-41D9-A879-D8B7819A8077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Restaurant@bashir.com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B1A2-CCDC-4A82-B15C-F2ED4E6BC5C1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1" name="Flowchart: Alternate Process 10">
            <a:hlinkClick r:id="rId4" action="ppaction://hlinksldjump"/>
            <a:extLst>
              <a:ext uri="{FF2B5EF4-FFF2-40B4-BE49-F238E27FC236}">
                <a16:creationId xmlns:a16="http://schemas.microsoft.com/office/drawing/2014/main" id="{561BE4D9-F42E-42C2-8CF3-71689F3AF2A4}"/>
              </a:ext>
            </a:extLst>
          </p:cNvPr>
          <p:cNvSpPr/>
          <p:nvPr/>
        </p:nvSpPr>
        <p:spPr>
          <a:xfrm>
            <a:off x="6965267" y="3768098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580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D4EFA2-88FC-47DD-9388-DB6DE10EC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D0A50780-F291-42CD-B10A-D37B055D12CD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Restaurant</a:t>
            </a:r>
            <a:endParaRPr lang="ar-EG" dirty="0"/>
          </a:p>
        </p:txBody>
      </p:sp>
      <p:sp>
        <p:nvSpPr>
          <p:cNvPr id="7" name="Arrow: Right 6">
            <a:hlinkClick r:id="rId4" action="ppaction://hlinksldjump"/>
            <a:extLst>
              <a:ext uri="{FF2B5EF4-FFF2-40B4-BE49-F238E27FC236}">
                <a16:creationId xmlns:a16="http://schemas.microsoft.com/office/drawing/2014/main" id="{A51A8159-C56A-47CF-B94E-20D5C107F6A6}"/>
              </a:ext>
            </a:extLst>
          </p:cNvPr>
          <p:cNvSpPr/>
          <p:nvPr/>
        </p:nvSpPr>
        <p:spPr>
          <a:xfrm flipH="1">
            <a:off x="173354" y="13381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dirty="0"/>
              <a:t>return</a:t>
            </a:r>
            <a:endParaRPr lang="ar-EG" dirty="0"/>
          </a:p>
        </p:txBody>
      </p:sp>
      <p:sp>
        <p:nvSpPr>
          <p:cNvPr id="11" name="Wave 10">
            <a:extLst>
              <a:ext uri="{FF2B5EF4-FFF2-40B4-BE49-F238E27FC236}">
                <a16:creationId xmlns:a16="http://schemas.microsoft.com/office/drawing/2014/main" id="{81D709CB-6477-4C67-B537-786249CFC02C}"/>
              </a:ext>
            </a:extLst>
          </p:cNvPr>
          <p:cNvSpPr/>
          <p:nvPr/>
        </p:nvSpPr>
        <p:spPr>
          <a:xfrm>
            <a:off x="3788360" y="996919"/>
            <a:ext cx="5150539" cy="4864162"/>
          </a:xfrm>
          <a:prstGeom prst="wave">
            <a:avLst>
              <a:gd name="adj1" fmla="val 2281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F20CF05-3762-4338-BB61-7038D9E40780}"/>
              </a:ext>
            </a:extLst>
          </p:cNvPr>
          <p:cNvSpPr/>
          <p:nvPr/>
        </p:nvSpPr>
        <p:spPr>
          <a:xfrm>
            <a:off x="3955442" y="1242551"/>
            <a:ext cx="2541339" cy="68495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Restaurant :-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94E0C88-3B42-4B01-807D-227DA4795844}"/>
              </a:ext>
            </a:extLst>
          </p:cNvPr>
          <p:cNvSpPr/>
          <p:nvPr/>
        </p:nvSpPr>
        <p:spPr>
          <a:xfrm>
            <a:off x="4155027" y="2178406"/>
            <a:ext cx="4538545" cy="13097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8FBCE18B-104A-439A-893C-81F14CD360E4}"/>
              </a:ext>
            </a:extLst>
          </p:cNvPr>
          <p:cNvSpPr/>
          <p:nvPr/>
        </p:nvSpPr>
        <p:spPr>
          <a:xfrm>
            <a:off x="4330438" y="2531170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9ACC769B-855E-40B9-A40A-F543880C49D3}"/>
              </a:ext>
            </a:extLst>
          </p:cNvPr>
          <p:cNvSpPr/>
          <p:nvPr/>
        </p:nvSpPr>
        <p:spPr>
          <a:xfrm>
            <a:off x="4330438" y="3021691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SSN</a:t>
            </a:r>
            <a:endParaRPr lang="ar-EG" sz="20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D9787A-E9B7-4F93-A61A-8328679689DC}"/>
              </a:ext>
            </a:extLst>
          </p:cNvPr>
          <p:cNvSpPr/>
          <p:nvPr/>
        </p:nvSpPr>
        <p:spPr>
          <a:xfrm>
            <a:off x="6324139" y="2531170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Mahmoud Ashraf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A70BC5-2946-40C0-9245-2464B76BC80B}"/>
              </a:ext>
            </a:extLst>
          </p:cNvPr>
          <p:cNvSpPr/>
          <p:nvPr/>
        </p:nvSpPr>
        <p:spPr>
          <a:xfrm>
            <a:off x="6324139" y="3011649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10905197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AD5EA73-2CB6-415E-AF28-E352D778C60B}"/>
              </a:ext>
            </a:extLst>
          </p:cNvPr>
          <p:cNvSpPr/>
          <p:nvPr/>
        </p:nvSpPr>
        <p:spPr>
          <a:xfrm>
            <a:off x="4352742" y="2000530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Employee info</a:t>
            </a:r>
            <a:endParaRPr lang="ar-EG" sz="200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769E153-30ED-4C4E-A1E3-3BF4C4B2D32E}"/>
              </a:ext>
            </a:extLst>
          </p:cNvPr>
          <p:cNvSpPr/>
          <p:nvPr/>
        </p:nvSpPr>
        <p:spPr>
          <a:xfrm>
            <a:off x="4155027" y="3939869"/>
            <a:ext cx="4538545" cy="149388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23" name="Flowchart: Alternate Process 22">
            <a:extLst>
              <a:ext uri="{FF2B5EF4-FFF2-40B4-BE49-F238E27FC236}">
                <a16:creationId xmlns:a16="http://schemas.microsoft.com/office/drawing/2014/main" id="{155AD92D-8505-42FC-A154-022D48F1F0B0}"/>
              </a:ext>
            </a:extLst>
          </p:cNvPr>
          <p:cNvSpPr/>
          <p:nvPr/>
        </p:nvSpPr>
        <p:spPr>
          <a:xfrm>
            <a:off x="4330438" y="4292633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Meal name</a:t>
            </a:r>
            <a:endParaRPr lang="ar-EG" sz="2000" dirty="0"/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575C0D13-F20C-42EA-8E4F-08868275D33C}"/>
              </a:ext>
            </a:extLst>
          </p:cNvPr>
          <p:cNvSpPr/>
          <p:nvPr/>
        </p:nvSpPr>
        <p:spPr>
          <a:xfrm>
            <a:off x="4330438" y="478315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Price</a:t>
            </a:r>
            <a:endParaRPr lang="ar-EG" sz="20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D12265D-0611-40E7-9E5A-15883D4497F1}"/>
              </a:ext>
            </a:extLst>
          </p:cNvPr>
          <p:cNvSpPr/>
          <p:nvPr/>
        </p:nvSpPr>
        <p:spPr>
          <a:xfrm>
            <a:off x="6324139" y="4292633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/>
              <a:t>Chicken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B58B66A-08F1-42A7-8525-C44B409D06B4}"/>
              </a:ext>
            </a:extLst>
          </p:cNvPr>
          <p:cNvSpPr/>
          <p:nvPr/>
        </p:nvSpPr>
        <p:spPr>
          <a:xfrm>
            <a:off x="6324139" y="4773112"/>
            <a:ext cx="2155390" cy="3634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10 $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3A704C2F-2C6B-4055-94AB-E7225466FB85}"/>
              </a:ext>
            </a:extLst>
          </p:cNvPr>
          <p:cNvSpPr/>
          <p:nvPr/>
        </p:nvSpPr>
        <p:spPr>
          <a:xfrm>
            <a:off x="4352742" y="3761993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Meal info</a:t>
            </a:r>
            <a:endParaRPr lang="ar-EG" sz="2000" dirty="0"/>
          </a:p>
        </p:txBody>
      </p:sp>
      <p:sp>
        <p:nvSpPr>
          <p:cNvPr id="28" name="Flowchart: Alternate Process 27">
            <a:hlinkClick r:id="rId5" action="ppaction://hlinksldjump"/>
            <a:extLst>
              <a:ext uri="{FF2B5EF4-FFF2-40B4-BE49-F238E27FC236}">
                <a16:creationId xmlns:a16="http://schemas.microsoft.com/office/drawing/2014/main" id="{D2EF8994-3BF3-40BA-B265-439BB41822A4}"/>
              </a:ext>
            </a:extLst>
          </p:cNvPr>
          <p:cNvSpPr/>
          <p:nvPr/>
        </p:nvSpPr>
        <p:spPr>
          <a:xfrm>
            <a:off x="9984907" y="3193357"/>
            <a:ext cx="1761894" cy="684954"/>
          </a:xfrm>
          <a:prstGeom prst="flowChartAlternateProcess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Menu 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72F5C21F-644D-46F0-ADE0-B93CB11757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79" y="1832417"/>
            <a:ext cx="1397810" cy="139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6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7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ACF5206-FED3-46E8-9651-F717341767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" y="0"/>
            <a:ext cx="12175090" cy="6858000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95625049-9241-42E6-830D-712B84479A1A}"/>
              </a:ext>
            </a:extLst>
          </p:cNvPr>
          <p:cNvSpPr/>
          <p:nvPr/>
        </p:nvSpPr>
        <p:spPr>
          <a:xfrm>
            <a:off x="10281424" y="6289289"/>
            <a:ext cx="1761893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Restaurant</a:t>
            </a:r>
            <a:endParaRPr lang="ar-EG" dirty="0"/>
          </a:p>
        </p:txBody>
      </p:sp>
      <p:sp>
        <p:nvSpPr>
          <p:cNvPr id="7" name="Arrow: Right 6">
            <a:hlinkClick r:id="rId4" action="ppaction://hlinksldjump"/>
            <a:extLst>
              <a:ext uri="{FF2B5EF4-FFF2-40B4-BE49-F238E27FC236}">
                <a16:creationId xmlns:a16="http://schemas.microsoft.com/office/drawing/2014/main" id="{39CE1A2C-995A-4087-9488-FC45BC8CE93E}"/>
              </a:ext>
            </a:extLst>
          </p:cNvPr>
          <p:cNvSpPr/>
          <p:nvPr/>
        </p:nvSpPr>
        <p:spPr>
          <a:xfrm flipH="1">
            <a:off x="118899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25A21D5-B9A0-4DAC-8CA4-C01D3C169E09}"/>
              </a:ext>
            </a:extLst>
          </p:cNvPr>
          <p:cNvSpPr/>
          <p:nvPr/>
        </p:nvSpPr>
        <p:spPr>
          <a:xfrm>
            <a:off x="457201" y="599304"/>
            <a:ext cx="11351940" cy="5556169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A0054B4-3A64-445E-B9FD-283C153FD52C}"/>
              </a:ext>
            </a:extLst>
          </p:cNvPr>
          <p:cNvCxnSpPr>
            <a:cxnSpLocks/>
          </p:cNvCxnSpPr>
          <p:nvPr/>
        </p:nvCxnSpPr>
        <p:spPr>
          <a:xfrm>
            <a:off x="4183380" y="599304"/>
            <a:ext cx="0" cy="5556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15B1F9-1D6B-41DF-A462-2AE593ACB0FF}"/>
              </a:ext>
            </a:extLst>
          </p:cNvPr>
          <p:cNvCxnSpPr>
            <a:cxnSpLocks/>
          </p:cNvCxnSpPr>
          <p:nvPr/>
        </p:nvCxnSpPr>
        <p:spPr>
          <a:xfrm>
            <a:off x="8061960" y="599304"/>
            <a:ext cx="0" cy="555616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B5C9C5C-333D-491A-B8EC-E285BDE268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290" y="960120"/>
            <a:ext cx="3260521" cy="1836590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C79FB99-5430-4981-8BBE-0FF09EB06E47}"/>
              </a:ext>
            </a:extLst>
          </p:cNvPr>
          <p:cNvSpPr/>
          <p:nvPr/>
        </p:nvSpPr>
        <p:spPr>
          <a:xfrm>
            <a:off x="8305290" y="3019751"/>
            <a:ext cx="3260521" cy="68580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      Al-Bashir restaurant </a:t>
            </a:r>
            <a:endParaRPr lang="ar-E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D857BB1-E423-405A-8242-659AE03F31A5}"/>
              </a:ext>
            </a:extLst>
          </p:cNvPr>
          <p:cNvSpPr/>
          <p:nvPr/>
        </p:nvSpPr>
        <p:spPr>
          <a:xfrm>
            <a:off x="8400263" y="3066586"/>
            <a:ext cx="675157" cy="59212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B</a:t>
            </a:r>
            <a:endParaRPr lang="ar-EG" dirty="0">
              <a:latin typeface="Blackadder ITC" panose="04020505051007020D02" pitchFamily="82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BF79BD3-A0E5-4CD5-9210-850C085F74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1689" y="3882273"/>
            <a:ext cx="358036" cy="35803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CBAEB89-E06B-4566-BD39-A9F8D4B6C87F}"/>
              </a:ext>
            </a:extLst>
          </p:cNvPr>
          <p:cNvSpPr txBox="1"/>
          <p:nvPr/>
        </p:nvSpPr>
        <p:spPr>
          <a:xfrm>
            <a:off x="8737841" y="3870977"/>
            <a:ext cx="18649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6,st…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C23DF7D6-BE6E-4C69-BBB4-39128DF269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59" y="4339237"/>
            <a:ext cx="323895" cy="32389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0421805-11F6-4844-BD9E-CDD60A7F4EBF}"/>
              </a:ext>
            </a:extLst>
          </p:cNvPr>
          <p:cNvSpPr txBox="1"/>
          <p:nvPr/>
        </p:nvSpPr>
        <p:spPr>
          <a:xfrm>
            <a:off x="8737841" y="4299925"/>
            <a:ext cx="1864938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01111188260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53EACA7A-34FA-443C-A0D2-1F4AEB852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759" y="4736068"/>
            <a:ext cx="340966" cy="340966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739B13B1-377C-42C0-B7DC-D04F0C447916}"/>
              </a:ext>
            </a:extLst>
          </p:cNvPr>
          <p:cNvSpPr txBox="1"/>
          <p:nvPr/>
        </p:nvSpPr>
        <p:spPr>
          <a:xfrm>
            <a:off x="8737840" y="4695964"/>
            <a:ext cx="24521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Al-Bashir@gmail.com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E662621-9DCD-42F6-897B-1BBC3122A9D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122" y="5122869"/>
            <a:ext cx="328923" cy="32892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FCF6628-508E-4326-87BB-0FF8633FD59F}"/>
              </a:ext>
            </a:extLst>
          </p:cNvPr>
          <p:cNvSpPr txBox="1"/>
          <p:nvPr/>
        </p:nvSpPr>
        <p:spPr>
          <a:xfrm>
            <a:off x="8799424" y="5102664"/>
            <a:ext cx="2452113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Al-Bashir@gmail.com</a:t>
            </a:r>
            <a:endParaRPr lang="ar-EG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267735-DA51-40F7-A3B4-37690AE32D7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409" y="706041"/>
            <a:ext cx="3671212" cy="537977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F1C67F-8560-42FC-8291-5C80628F26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87" y="661200"/>
            <a:ext cx="3602205" cy="533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23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5D791-8CDA-4D19-AE86-9BF31340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4EEA4-28CC-4B47-84A8-501D6F3CAC31}"/>
              </a:ext>
            </a:extLst>
          </p:cNvPr>
          <p:cNvSpPr/>
          <p:nvPr/>
        </p:nvSpPr>
        <p:spPr>
          <a:xfrm>
            <a:off x="3412067" y="2240280"/>
            <a:ext cx="5251287" cy="2217420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AA8110F-DED0-4AC2-BDC0-DC77016F05B7}"/>
              </a:ext>
            </a:extLst>
          </p:cNvPr>
          <p:cNvSpPr/>
          <p:nvPr/>
        </p:nvSpPr>
        <p:spPr>
          <a:xfrm>
            <a:off x="3555614" y="2030071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 :-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21D6A15-52F3-4083-9EC2-0BCB00803B2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A9A98D-0892-44D3-B750-69723EB15B1D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73AE7-9B50-41D9-A879-D8B7819A8077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Hall@bashir.com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B1A2-CCDC-4A82-B15C-F2ED4E6BC5C1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1" name="Flowchart: Alternate Process 10">
            <a:hlinkClick r:id="rId4" action="ppaction://hlinksldjump"/>
            <a:extLst>
              <a:ext uri="{FF2B5EF4-FFF2-40B4-BE49-F238E27FC236}">
                <a16:creationId xmlns:a16="http://schemas.microsoft.com/office/drawing/2014/main" id="{561BE4D9-F42E-42C2-8CF3-71689F3AF2A4}"/>
              </a:ext>
            </a:extLst>
          </p:cNvPr>
          <p:cNvSpPr/>
          <p:nvPr/>
        </p:nvSpPr>
        <p:spPr>
          <a:xfrm>
            <a:off x="6965267" y="3821829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08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1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F2CFA8-4E36-4297-AB7C-5B59DE91C4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54"/>
            <a:ext cx="12192000" cy="6872554"/>
          </a:xfrm>
          <a:prstGeom prst="rect">
            <a:avLst/>
          </a:prstGeom>
        </p:spPr>
      </p:pic>
      <p:sp>
        <p:nvSpPr>
          <p:cNvPr id="6" name="Wave 5">
            <a:extLst>
              <a:ext uri="{FF2B5EF4-FFF2-40B4-BE49-F238E27FC236}">
                <a16:creationId xmlns:a16="http://schemas.microsoft.com/office/drawing/2014/main" id="{DB9602E5-794F-4037-AE8C-4BDE66B0605D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Hall</a:t>
            </a:r>
            <a:endParaRPr lang="ar-EG" dirty="0"/>
          </a:p>
        </p:txBody>
      </p:sp>
      <p:sp>
        <p:nvSpPr>
          <p:cNvPr id="8" name="Arrow: Right 7">
            <a:hlinkClick r:id="rId4" action="ppaction://hlinksldjump"/>
            <a:extLst>
              <a:ext uri="{FF2B5EF4-FFF2-40B4-BE49-F238E27FC236}">
                <a16:creationId xmlns:a16="http://schemas.microsoft.com/office/drawing/2014/main" id="{B1012D1C-4CD0-4947-8AFA-22361EE8E458}"/>
              </a:ext>
            </a:extLst>
          </p:cNvPr>
          <p:cNvSpPr/>
          <p:nvPr/>
        </p:nvSpPr>
        <p:spPr>
          <a:xfrm flipH="1">
            <a:off x="101197" y="53177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dirty="0"/>
              <a:t>return</a:t>
            </a:r>
            <a:endParaRPr lang="ar-EG" dirty="0"/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A35A20F0-D5CB-4E6F-AF82-BF3284A7C336}"/>
              </a:ext>
            </a:extLst>
          </p:cNvPr>
          <p:cNvSpPr/>
          <p:nvPr/>
        </p:nvSpPr>
        <p:spPr>
          <a:xfrm>
            <a:off x="3788360" y="651510"/>
            <a:ext cx="5150539" cy="5109211"/>
          </a:xfrm>
          <a:prstGeom prst="wave">
            <a:avLst>
              <a:gd name="adj1" fmla="val 2281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2630A651-0345-4C05-9557-4CE2CCF103A1}"/>
              </a:ext>
            </a:extLst>
          </p:cNvPr>
          <p:cNvSpPr/>
          <p:nvPr/>
        </p:nvSpPr>
        <p:spPr>
          <a:xfrm>
            <a:off x="3909723" y="868203"/>
            <a:ext cx="1508097" cy="50853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Hall 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0EC351C-454A-4A20-BA4B-3F16FD90FD3E}"/>
              </a:ext>
            </a:extLst>
          </p:cNvPr>
          <p:cNvSpPr/>
          <p:nvPr/>
        </p:nvSpPr>
        <p:spPr>
          <a:xfrm>
            <a:off x="4094356" y="1702331"/>
            <a:ext cx="4538545" cy="130975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C268B4EF-E520-459E-AB1A-448D3FDC8743}"/>
              </a:ext>
            </a:extLst>
          </p:cNvPr>
          <p:cNvSpPr/>
          <p:nvPr/>
        </p:nvSpPr>
        <p:spPr>
          <a:xfrm>
            <a:off x="4269767" y="205509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EF7CFE45-9D0D-48F3-BCD6-553082600535}"/>
              </a:ext>
            </a:extLst>
          </p:cNvPr>
          <p:cNvSpPr/>
          <p:nvPr/>
        </p:nvSpPr>
        <p:spPr>
          <a:xfrm>
            <a:off x="4269767" y="2545616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SSN</a:t>
            </a:r>
            <a:endParaRPr lang="ar-EG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BD69C5-DAF3-48E4-891A-C69F89B359AD}"/>
              </a:ext>
            </a:extLst>
          </p:cNvPr>
          <p:cNvSpPr/>
          <p:nvPr/>
        </p:nvSpPr>
        <p:spPr>
          <a:xfrm>
            <a:off x="6263468" y="2055095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Mahmoud Ashraf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1B5118D-82A5-43FB-BDB5-9A3E7B03AA31}"/>
              </a:ext>
            </a:extLst>
          </p:cNvPr>
          <p:cNvSpPr/>
          <p:nvPr/>
        </p:nvSpPr>
        <p:spPr>
          <a:xfrm>
            <a:off x="6263468" y="2535574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55522211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944615D-8D46-42DA-9538-700E60B9DCF2}"/>
              </a:ext>
            </a:extLst>
          </p:cNvPr>
          <p:cNvSpPr/>
          <p:nvPr/>
        </p:nvSpPr>
        <p:spPr>
          <a:xfrm>
            <a:off x="4292071" y="152445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Employee info</a:t>
            </a:r>
            <a:endParaRPr lang="ar-EG" sz="20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B54C791-BC42-41F8-8251-B83BE671F910}"/>
              </a:ext>
            </a:extLst>
          </p:cNvPr>
          <p:cNvSpPr/>
          <p:nvPr/>
        </p:nvSpPr>
        <p:spPr>
          <a:xfrm>
            <a:off x="4094356" y="3364847"/>
            <a:ext cx="4538545" cy="179082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178A9518-93B1-4DE9-B60F-F8DAD326F912}"/>
              </a:ext>
            </a:extLst>
          </p:cNvPr>
          <p:cNvSpPr/>
          <p:nvPr/>
        </p:nvSpPr>
        <p:spPr>
          <a:xfrm>
            <a:off x="4269767" y="3717611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Occasion type</a:t>
            </a:r>
            <a:endParaRPr lang="ar-EG" sz="2000" dirty="0"/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4933B921-6A93-4EB7-8DBF-EBB1847BD708}"/>
              </a:ext>
            </a:extLst>
          </p:cNvPr>
          <p:cNvSpPr/>
          <p:nvPr/>
        </p:nvSpPr>
        <p:spPr>
          <a:xfrm>
            <a:off x="4269767" y="4208132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No of people</a:t>
            </a:r>
            <a:endParaRPr lang="ar-EG" sz="20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FE58513-0EC4-48B9-8A15-EF10EE544997}"/>
              </a:ext>
            </a:extLst>
          </p:cNvPr>
          <p:cNvSpPr/>
          <p:nvPr/>
        </p:nvSpPr>
        <p:spPr>
          <a:xfrm>
            <a:off x="6263468" y="3717611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Wedding hall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E4EF91D-7BF9-4637-97BE-E418C48AB8EF}"/>
              </a:ext>
            </a:extLst>
          </p:cNvPr>
          <p:cNvSpPr/>
          <p:nvPr/>
        </p:nvSpPr>
        <p:spPr>
          <a:xfrm>
            <a:off x="6263468" y="4198090"/>
            <a:ext cx="2155390" cy="3634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500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392276A2-A2C3-4A6E-8382-6AE31CC528CD}"/>
              </a:ext>
            </a:extLst>
          </p:cNvPr>
          <p:cNvSpPr/>
          <p:nvPr/>
        </p:nvSpPr>
        <p:spPr>
          <a:xfrm>
            <a:off x="4292071" y="3186971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Hall info</a:t>
            </a:r>
            <a:endParaRPr lang="ar-EG" sz="2000" dirty="0"/>
          </a:p>
        </p:txBody>
      </p:sp>
      <p:sp>
        <p:nvSpPr>
          <p:cNvPr id="22" name="Flowchart: Alternate Process 21">
            <a:extLst>
              <a:ext uri="{FF2B5EF4-FFF2-40B4-BE49-F238E27FC236}">
                <a16:creationId xmlns:a16="http://schemas.microsoft.com/office/drawing/2014/main" id="{D82D408A-DBDB-40C9-A947-E8ABEA38186F}"/>
              </a:ext>
            </a:extLst>
          </p:cNvPr>
          <p:cNvSpPr/>
          <p:nvPr/>
        </p:nvSpPr>
        <p:spPr>
          <a:xfrm>
            <a:off x="4292071" y="4681900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Price</a:t>
            </a:r>
            <a:endParaRPr lang="ar-EG" sz="20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61DB96C-152A-4787-8089-6AC59E1A796F}"/>
              </a:ext>
            </a:extLst>
          </p:cNvPr>
          <p:cNvSpPr/>
          <p:nvPr/>
        </p:nvSpPr>
        <p:spPr>
          <a:xfrm>
            <a:off x="6263468" y="4669077"/>
            <a:ext cx="2155390" cy="3634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30000 $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0F6FAD91-2C2A-41B4-B5CC-59C037220F31}"/>
              </a:ext>
            </a:extLst>
          </p:cNvPr>
          <p:cNvSpPr/>
          <p:nvPr/>
        </p:nvSpPr>
        <p:spPr>
          <a:xfrm>
            <a:off x="7277803" y="5254166"/>
            <a:ext cx="1355098" cy="444391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Save 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D1AA8D5B-59AA-4A4A-81CD-58C47A5D8D01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Hassen  Ashraf</a:t>
            </a:r>
            <a:endParaRPr lang="ar-EG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D5A2AF9-A4BD-46A2-BED9-6A4E2732AE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25" name="Thought Bubble: Cloud 24">
            <a:extLst>
              <a:ext uri="{FF2B5EF4-FFF2-40B4-BE49-F238E27FC236}">
                <a16:creationId xmlns:a16="http://schemas.microsoft.com/office/drawing/2014/main" id="{F9BC5988-B130-42CE-AAA8-336E2FEAADA5}"/>
              </a:ext>
            </a:extLst>
          </p:cNvPr>
          <p:cNvSpPr/>
          <p:nvPr/>
        </p:nvSpPr>
        <p:spPr>
          <a:xfrm>
            <a:off x="6263468" y="125930"/>
            <a:ext cx="5820784" cy="1524895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Booking  was successful</a:t>
            </a:r>
            <a:endParaRPr lang="ar-EG" sz="36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674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1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950"/>
                            </p:stCondLst>
                            <p:childTnLst>
                              <p:par>
                                <p:cTn id="13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95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7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49B4721-EB78-4B2D-B554-E8C689D3C2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4FD381-1E78-4D4C-91CB-23C498730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93140D-38D1-4C97-8CE6-E6EA98045A2C}"/>
              </a:ext>
            </a:extLst>
          </p:cNvPr>
          <p:cNvSpPr/>
          <p:nvPr/>
        </p:nvSpPr>
        <p:spPr>
          <a:xfrm>
            <a:off x="3568390" y="2564779"/>
            <a:ext cx="4527396" cy="2464421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13" name="Flowchart: Alternate Process 12">
            <a:hlinkClick r:id="rId5" action="ppaction://hlinksldjump"/>
            <a:extLst>
              <a:ext uri="{FF2B5EF4-FFF2-40B4-BE49-F238E27FC236}">
                <a16:creationId xmlns:a16="http://schemas.microsoft.com/office/drawing/2014/main" id="{D5E81B2B-683A-4AF4-BCE4-6FBB6657EBE8}"/>
              </a:ext>
            </a:extLst>
          </p:cNvPr>
          <p:cNvSpPr/>
          <p:nvPr/>
        </p:nvSpPr>
        <p:spPr>
          <a:xfrm>
            <a:off x="3762276" y="2715721"/>
            <a:ext cx="4137102" cy="61889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Customer</a:t>
            </a:r>
            <a:endParaRPr lang="ar-EG" dirty="0"/>
          </a:p>
        </p:txBody>
      </p:sp>
      <p:sp>
        <p:nvSpPr>
          <p:cNvPr id="14" name="Flowchart: Alternate Process 13">
            <a:hlinkClick r:id="rId6" action="ppaction://hlinksldjump"/>
            <a:extLst>
              <a:ext uri="{FF2B5EF4-FFF2-40B4-BE49-F238E27FC236}">
                <a16:creationId xmlns:a16="http://schemas.microsoft.com/office/drawing/2014/main" id="{A6D21636-F245-4815-8C39-1EE1D2C9FE20}"/>
              </a:ext>
            </a:extLst>
          </p:cNvPr>
          <p:cNvSpPr/>
          <p:nvPr/>
        </p:nvSpPr>
        <p:spPr>
          <a:xfrm>
            <a:off x="3762276" y="3489397"/>
            <a:ext cx="4137102" cy="61889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Employee</a:t>
            </a:r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99251D-1A6E-4A78-8675-197BDF75E2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127" y="3635298"/>
            <a:ext cx="546209" cy="36733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ACB2D-862F-457D-A2DD-EBC3CEC7C3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561" y="2780095"/>
            <a:ext cx="457495" cy="457495"/>
          </a:xfrm>
          <a:prstGeom prst="rect">
            <a:avLst/>
          </a:prstGeom>
        </p:spPr>
      </p:pic>
      <p:sp>
        <p:nvSpPr>
          <p:cNvPr id="15" name="Flowchart: Alternate Process 14">
            <a:hlinkClick r:id="rId9" action="ppaction://hlinksldjump"/>
            <a:extLst>
              <a:ext uri="{FF2B5EF4-FFF2-40B4-BE49-F238E27FC236}">
                <a16:creationId xmlns:a16="http://schemas.microsoft.com/office/drawing/2014/main" id="{A6FBB896-369B-49CD-8875-BCED532A1824}"/>
              </a:ext>
            </a:extLst>
          </p:cNvPr>
          <p:cNvSpPr/>
          <p:nvPr/>
        </p:nvSpPr>
        <p:spPr>
          <a:xfrm>
            <a:off x="3762276" y="4263073"/>
            <a:ext cx="4137102" cy="618893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Exit</a:t>
            </a:r>
            <a:endParaRPr lang="ar-EG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3679CC9-19EE-46C4-B4AC-86BB0CB1BD41}"/>
              </a:ext>
            </a:extLst>
          </p:cNvPr>
          <p:cNvGrpSpPr/>
          <p:nvPr/>
        </p:nvGrpSpPr>
        <p:grpSpPr>
          <a:xfrm>
            <a:off x="3933561" y="4400289"/>
            <a:ext cx="515775" cy="361282"/>
            <a:chOff x="2949167" y="1634966"/>
            <a:chExt cx="3393089" cy="358806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4BAA33E-4DF6-42E5-B13B-1343185A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49167" y="1634966"/>
              <a:ext cx="2347662" cy="3588068"/>
            </a:xfrm>
            <a:prstGeom prst="rect">
              <a:avLst/>
            </a:prstGeom>
          </p:spPr>
        </p:pic>
        <p:sp>
          <p:nvSpPr>
            <p:cNvPr id="18" name="Flowchart: Extract 17">
              <a:extLst>
                <a:ext uri="{FF2B5EF4-FFF2-40B4-BE49-F238E27FC236}">
                  <a16:creationId xmlns:a16="http://schemas.microsoft.com/office/drawing/2014/main" id="{F87DD74D-D8E7-4DDE-BDFF-FFE16AC7D629}"/>
                </a:ext>
              </a:extLst>
            </p:cNvPr>
            <p:cNvSpPr/>
            <p:nvPr/>
          </p:nvSpPr>
          <p:spPr>
            <a:xfrm rot="5400000">
              <a:off x="5522641" y="2832410"/>
              <a:ext cx="802888" cy="836342"/>
            </a:xfrm>
            <a:prstGeom prst="flowChartExtra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</p:grpSp>
    </p:spTree>
    <p:extLst>
      <p:ext uri="{BB962C8B-B14F-4D97-AF65-F5344CB8AC3E}">
        <p14:creationId xmlns:p14="http://schemas.microsoft.com/office/powerpoint/2010/main" val="424337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D95D791-8CDA-4D19-AE86-9BF3134036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504EEA4-28CC-4B47-84A8-501D6F3CAC31}"/>
              </a:ext>
            </a:extLst>
          </p:cNvPr>
          <p:cNvSpPr/>
          <p:nvPr/>
        </p:nvSpPr>
        <p:spPr>
          <a:xfrm>
            <a:off x="3412067" y="2228851"/>
            <a:ext cx="5251287" cy="211843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AA8110F-DED0-4AC2-BDC0-DC77016F05B7}"/>
              </a:ext>
            </a:extLst>
          </p:cNvPr>
          <p:cNvSpPr/>
          <p:nvPr/>
        </p:nvSpPr>
        <p:spPr>
          <a:xfrm>
            <a:off x="3555614" y="2030071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 :-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21D6A15-52F3-4083-9EC2-0BCB00803B2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A9A9A98D-0892-44D3-B750-69723EB15B1D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373AE7-9B50-41D9-A879-D8B7819A8077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Programmer@bashir.com</a:t>
            </a:r>
            <a:endParaRPr lang="ar-EG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60B1A2-CCDC-4A82-B15C-F2ED4E6BC5C1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1" name="Flowchart: Alternate Process 10">
            <a:hlinkClick r:id="rId4" action="ppaction://hlinksldjump"/>
            <a:extLst>
              <a:ext uri="{FF2B5EF4-FFF2-40B4-BE49-F238E27FC236}">
                <a16:creationId xmlns:a16="http://schemas.microsoft.com/office/drawing/2014/main" id="{561BE4D9-F42E-42C2-8CF3-71689F3AF2A4}"/>
              </a:ext>
            </a:extLst>
          </p:cNvPr>
          <p:cNvSpPr/>
          <p:nvPr/>
        </p:nvSpPr>
        <p:spPr>
          <a:xfrm>
            <a:off x="6965267" y="3768098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47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4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D567B162-576B-40D2-9F4A-9A48366775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661AD8-3F2F-4C0D-BE64-ADB7069959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7" y="0"/>
            <a:ext cx="390292" cy="362749"/>
          </a:xfrm>
          <a:prstGeom prst="rect">
            <a:avLst/>
          </a:prstGeom>
        </p:spPr>
      </p:pic>
      <p:sp>
        <p:nvSpPr>
          <p:cNvPr id="29" name="Wave 28">
            <a:extLst>
              <a:ext uri="{FF2B5EF4-FFF2-40B4-BE49-F238E27FC236}">
                <a16:creationId xmlns:a16="http://schemas.microsoft.com/office/drawing/2014/main" id="{46847995-0C3B-48B6-88A1-E7EEA3E2AF06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5E1F405F-8FFD-4C3F-A499-51147048289D}"/>
              </a:ext>
            </a:extLst>
          </p:cNvPr>
          <p:cNvGrpSpPr/>
          <p:nvPr/>
        </p:nvGrpSpPr>
        <p:grpSpPr>
          <a:xfrm>
            <a:off x="-2340" y="181374"/>
            <a:ext cx="3514381" cy="6422834"/>
            <a:chOff x="214830" y="181374"/>
            <a:chExt cx="3514381" cy="642283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0F76BC4-9F68-48A5-9014-074416E8D648}"/>
                </a:ext>
              </a:extLst>
            </p:cNvPr>
            <p:cNvGrpSpPr/>
            <p:nvPr/>
          </p:nvGrpSpPr>
          <p:grpSpPr>
            <a:xfrm>
              <a:off x="214830" y="181374"/>
              <a:ext cx="3514381" cy="6422834"/>
              <a:chOff x="214830" y="181374"/>
              <a:chExt cx="3514381" cy="6422834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8983C491-04DF-423C-A54F-DB7675548F4D}"/>
                  </a:ext>
                </a:extLst>
              </p:cNvPr>
              <p:cNvGrpSpPr/>
              <p:nvPr/>
            </p:nvGrpSpPr>
            <p:grpSpPr>
              <a:xfrm>
                <a:off x="214830" y="181374"/>
                <a:ext cx="3514381" cy="6422834"/>
                <a:chOff x="55083" y="166346"/>
                <a:chExt cx="3514381" cy="6422834"/>
              </a:xfrm>
            </p:grpSpPr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5A30B7E9-4C3E-45FB-8AFB-072A666EA057}"/>
                    </a:ext>
                  </a:extLst>
                </p:cNvPr>
                <p:cNvGrpSpPr/>
                <p:nvPr/>
              </p:nvGrpSpPr>
              <p:grpSpPr>
                <a:xfrm>
                  <a:off x="55083" y="166346"/>
                  <a:ext cx="3514381" cy="6422834"/>
                  <a:chOff x="55083" y="166346"/>
                  <a:chExt cx="3514381" cy="6422834"/>
                </a:xfrm>
              </p:grpSpPr>
              <p:sp>
                <p:nvSpPr>
                  <p:cNvPr id="22" name="Scroll: Vertical 21">
                    <a:extLst>
                      <a:ext uri="{FF2B5EF4-FFF2-40B4-BE49-F238E27FC236}">
                        <a16:creationId xmlns:a16="http://schemas.microsoft.com/office/drawing/2014/main" id="{FD585EBA-F93D-4B52-8D33-740AE43D077D}"/>
                      </a:ext>
                    </a:extLst>
                  </p:cNvPr>
                  <p:cNvSpPr/>
                  <p:nvPr/>
                </p:nvSpPr>
                <p:spPr>
                  <a:xfrm>
                    <a:off x="55083" y="166346"/>
                    <a:ext cx="3514381" cy="6422834"/>
                  </a:xfrm>
                  <a:prstGeom prst="verticalScroll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EG"/>
                  </a:p>
                </p:txBody>
              </p:sp>
              <p:grpSp>
                <p:nvGrpSpPr>
                  <p:cNvPr id="23" name="Group 22">
                    <a:extLst>
                      <a:ext uri="{FF2B5EF4-FFF2-40B4-BE49-F238E27FC236}">
                        <a16:creationId xmlns:a16="http://schemas.microsoft.com/office/drawing/2014/main" id="{91C409EC-BA91-45E3-A8B7-D21FB64BC60B}"/>
                      </a:ext>
                    </a:extLst>
                  </p:cNvPr>
                  <p:cNvGrpSpPr/>
                  <p:nvPr/>
                </p:nvGrpSpPr>
                <p:grpSpPr>
                  <a:xfrm>
                    <a:off x="627962" y="654161"/>
                    <a:ext cx="2456762" cy="495759"/>
                    <a:chOff x="627962" y="543991"/>
                    <a:chExt cx="2544896" cy="495759"/>
                  </a:xfrm>
                </p:grpSpPr>
                <p:sp>
                  <p:nvSpPr>
                    <p:cNvPr id="27" name="Flowchart: Alternate Process 26">
                      <a:extLst>
                        <a:ext uri="{FF2B5EF4-FFF2-40B4-BE49-F238E27FC236}">
                          <a16:creationId xmlns:a16="http://schemas.microsoft.com/office/drawing/2014/main" id="{08BC6E5E-ACFD-416A-AAA0-277A89A22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962" y="543991"/>
                      <a:ext cx="2544896" cy="495759"/>
                    </a:xfrm>
                    <a:prstGeom prst="flowChartAlternateProcess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r"/>
                      <a:r>
                        <a:rPr lang="en-US" sz="1900" dirty="0">
                          <a:latin typeface="BatangChe" panose="02030609000101010101" pitchFamily="49" charset="-127"/>
                          <a:ea typeface="BatangChe" panose="02030609000101010101" pitchFamily="49" charset="-127"/>
                        </a:rPr>
                        <a:t> Al-Bashir Hotel</a:t>
                      </a:r>
                      <a:endParaRPr lang="ar-EG" sz="1900" dirty="0">
                        <a:latin typeface="BatangChe" panose="02030609000101010101" pitchFamily="49" charset="-127"/>
                        <a:ea typeface="BatangChe" panose="02030609000101010101" pitchFamily="49" charset="-127"/>
                      </a:endParaRPr>
                    </a:p>
                  </p:txBody>
                </p:sp>
                <p:sp>
                  <p:nvSpPr>
                    <p:cNvPr id="28" name="Flowchart: Connector 27">
                      <a:extLst>
                        <a:ext uri="{FF2B5EF4-FFF2-40B4-BE49-F238E27FC236}">
                          <a16:creationId xmlns:a16="http://schemas.microsoft.com/office/drawing/2014/main" id="{480C535F-48D8-4C82-AB52-A953E79DB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962" y="560516"/>
                      <a:ext cx="517793" cy="462707"/>
                    </a:xfrm>
                    <a:prstGeom prst="flowChartConnector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r>
                        <a:rPr lang="en-US" sz="2800" dirty="0">
                          <a:latin typeface="Blackadder ITC" panose="04020505051007020D02" pitchFamily="82" charset="0"/>
                        </a:rPr>
                        <a:t>B</a:t>
                      </a:r>
                      <a:endParaRPr lang="ar-EG" dirty="0">
                        <a:latin typeface="Blackadder ITC" panose="04020505051007020D02" pitchFamily="82" charset="0"/>
                      </a:endParaRPr>
                    </a:p>
                  </p:txBody>
                </p:sp>
              </p:grpSp>
              <p:sp>
                <p:nvSpPr>
                  <p:cNvPr id="24" name="Flowchart: Alternate Process 23">
                    <a:hlinkClick r:id="rId5" action="ppaction://hlinksldjump"/>
                    <a:extLst>
                      <a:ext uri="{FF2B5EF4-FFF2-40B4-BE49-F238E27FC236}">
                        <a16:creationId xmlns:a16="http://schemas.microsoft.com/office/drawing/2014/main" id="{E87AE52B-EFD3-4A3D-B2DD-42B0940611AD}"/>
                      </a:ext>
                    </a:extLst>
                  </p:cNvPr>
                  <p:cNvSpPr/>
                  <p:nvPr/>
                </p:nvSpPr>
                <p:spPr>
                  <a:xfrm>
                    <a:off x="583894" y="1542362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     Objective</a:t>
                    </a:r>
                    <a:endParaRPr lang="ar-EG" dirty="0"/>
                  </a:p>
                </p:txBody>
              </p:sp>
              <p:sp>
                <p:nvSpPr>
                  <p:cNvPr id="25" name="Flowchart: Alternate Process 24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64E988C6-2065-473B-926B-53D35B3C2C15}"/>
                      </a:ext>
                    </a:extLst>
                  </p:cNvPr>
                  <p:cNvSpPr/>
                  <p:nvPr/>
                </p:nvSpPr>
                <p:spPr>
                  <a:xfrm>
                    <a:off x="583894" y="2181689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r"/>
                    <a:r>
                      <a:rPr lang="en-US" sz="1600" dirty="0"/>
                      <a:t>Database description</a:t>
                    </a:r>
                    <a:endParaRPr lang="ar-EG" sz="1600" dirty="0"/>
                  </a:p>
                </p:txBody>
              </p:sp>
              <p:sp>
                <p:nvSpPr>
                  <p:cNvPr id="26" name="Flowchart: Alternate Process 25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67E0B4F1-F1ED-45FC-8E13-D3C13C985D99}"/>
                      </a:ext>
                    </a:extLst>
                  </p:cNvPr>
                  <p:cNvSpPr/>
                  <p:nvPr/>
                </p:nvSpPr>
                <p:spPr>
                  <a:xfrm>
                    <a:off x="583892" y="3466806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        Rational schema    </a:t>
                    </a:r>
                    <a:endParaRPr lang="ar-EG" dirty="0"/>
                  </a:p>
                </p:txBody>
              </p:sp>
            </p:grpSp>
            <p:sp>
              <p:nvSpPr>
                <p:cNvPr id="20" name="Flowchart: Alternate Process 19">
                  <a:hlinkClick r:id="rId8" action="ppaction://hlinksldjump"/>
                  <a:extLst>
                    <a:ext uri="{FF2B5EF4-FFF2-40B4-BE49-F238E27FC236}">
                      <a16:creationId xmlns:a16="http://schemas.microsoft.com/office/drawing/2014/main" id="{74788B0B-D64B-435D-BBC1-9876CF615197}"/>
                    </a:ext>
                  </a:extLst>
                </p:cNvPr>
                <p:cNvSpPr/>
                <p:nvPr/>
              </p:nvSpPr>
              <p:spPr>
                <a:xfrm>
                  <a:off x="583892" y="4111463"/>
                  <a:ext cx="2456762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Quarries</a:t>
                  </a:r>
                </a:p>
              </p:txBody>
            </p:sp>
            <p:sp>
              <p:nvSpPr>
                <p:cNvPr id="21" name="Flowchart: Alternate Process 20">
                  <a:hlinkClick r:id="rId9" action="ppaction://hlinksldjump"/>
                  <a:extLst>
                    <a:ext uri="{FF2B5EF4-FFF2-40B4-BE49-F238E27FC236}">
                      <a16:creationId xmlns:a16="http://schemas.microsoft.com/office/drawing/2014/main" id="{426958ED-F814-4054-AFEE-835EEA3BF94B}"/>
                    </a:ext>
                  </a:extLst>
                </p:cNvPr>
                <p:cNvSpPr/>
                <p:nvPr/>
              </p:nvSpPr>
              <p:spPr>
                <a:xfrm>
                  <a:off x="583892" y="2825155"/>
                  <a:ext cx="2456762" cy="495759"/>
                </a:xfrm>
                <a:prstGeom prst="flowChartAlternateProcess">
                  <a:avLst/>
                </a:prstGeom>
                <a:ln/>
              </p:spPr>
              <p:style>
                <a:lnRef idx="0">
                  <a:schemeClr val="dk1"/>
                </a:lnRef>
                <a:fillRef idx="3">
                  <a:schemeClr val="dk1"/>
                </a:fillRef>
                <a:effectRef idx="3">
                  <a:schemeClr val="dk1"/>
                </a:effectRef>
                <a:fontRef idx="minor">
                  <a:schemeClr val="lt1"/>
                </a:fontRef>
              </p:style>
              <p:txBody>
                <a:bodyPr rtlCol="1" anchor="ctr"/>
                <a:lstStyle/>
                <a:p>
                  <a:pPr algn="ctr"/>
                  <a:r>
                    <a:rPr lang="en-US" dirty="0"/>
                    <a:t>      EER-Diagram</a:t>
                  </a:r>
                  <a:endParaRPr lang="ar-EG" dirty="0"/>
                </a:p>
              </p:txBody>
            </p:sp>
          </p:grpSp>
          <p:sp>
            <p:nvSpPr>
              <p:cNvPr id="9" name="Flowchart: Alternate Process 8">
                <a:hlinkClick r:id="rId10" action="ppaction://hlinkfile"/>
                <a:extLst>
                  <a:ext uri="{FF2B5EF4-FFF2-40B4-BE49-F238E27FC236}">
                    <a16:creationId xmlns:a16="http://schemas.microsoft.com/office/drawing/2014/main" id="{C71D29FE-90CE-4538-8320-301767C94942}"/>
                  </a:ext>
                </a:extLst>
              </p:cNvPr>
              <p:cNvSpPr/>
              <p:nvPr/>
            </p:nvSpPr>
            <p:spPr>
              <a:xfrm>
                <a:off x="743639" y="4738874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  Insert Data</a:t>
                </a:r>
              </a:p>
            </p:txBody>
          </p:sp>
          <p:sp>
            <p:nvSpPr>
              <p:cNvPr id="10" name="Arrow: Right 9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69C3EFEC-FE45-47D0-8962-C412B299F52C}"/>
                  </a:ext>
                </a:extLst>
              </p:cNvPr>
              <p:cNvSpPr/>
              <p:nvPr/>
            </p:nvSpPr>
            <p:spPr>
              <a:xfrm flipH="1">
                <a:off x="743638" y="6010951"/>
                <a:ext cx="1062859" cy="495759"/>
              </a:xfrm>
              <a:prstGeom prst="rightArrow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r"/>
                <a:r>
                  <a:rPr lang="en-US" dirty="0"/>
                  <a:t>return</a:t>
                </a:r>
                <a:endParaRPr lang="ar-EG" dirty="0"/>
              </a:p>
            </p:txBody>
          </p:sp>
          <p:sp>
            <p:nvSpPr>
              <p:cNvPr id="17" name="Flowchart: Alternate Process 16">
                <a:hlinkClick r:id="rId12" action="ppaction://hlinkfile"/>
                <a:extLst>
                  <a:ext uri="{FF2B5EF4-FFF2-40B4-BE49-F238E27FC236}">
                    <a16:creationId xmlns:a16="http://schemas.microsoft.com/office/drawing/2014/main" id="{FAAC839F-A9D3-4E7E-B9B8-20E4DDC1F428}"/>
                  </a:ext>
                </a:extLst>
              </p:cNvPr>
              <p:cNvSpPr/>
              <p:nvPr/>
            </p:nvSpPr>
            <p:spPr>
              <a:xfrm>
                <a:off x="707975" y="5404618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PDF file</a:t>
                </a:r>
              </a:p>
            </p:txBody>
          </p:sp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683FB93-9669-455D-ABD6-5EA95376C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317" y="2236014"/>
              <a:ext cx="371620" cy="37162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E8128134-1BA4-45AE-BBD9-AE75CFC8AF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9627" y="1568528"/>
              <a:ext cx="383454" cy="383454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9E1F0A0-71AB-4822-9C8B-617013DD33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08" y="3547884"/>
              <a:ext cx="371873" cy="371873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FF57EE9A-8415-4F8D-9236-F876BF0CA7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208" y="5440584"/>
              <a:ext cx="371873" cy="371873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7D07712-0A31-40F2-AD6F-1649E36C1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894" y="4158967"/>
              <a:ext cx="450173" cy="45017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933A55A1-A418-45D1-B93B-67521D6FCB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4232" y="4798047"/>
              <a:ext cx="383454" cy="383454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226A8D9E-E7F4-486E-945B-407C75ADF0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09627" y="2937510"/>
              <a:ext cx="383454" cy="340150"/>
            </a:xfrm>
            <a:prstGeom prst="rect">
              <a:avLst/>
            </a:prstGeom>
          </p:spPr>
        </p:pic>
      </p:grp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71C7C446-296E-4D33-B00D-021D567436E2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6364B4-7994-496F-83CE-20174727695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655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3B79A85-DB87-4491-AE23-7CD34E7A0E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AE2DEB83-E6BC-4D35-AC84-5FCF0AA604AB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6" name="Arrow: Right 5">
            <a:hlinkClick r:id="rId4" action="ppaction://hlinksldjump"/>
            <a:extLst>
              <a:ext uri="{FF2B5EF4-FFF2-40B4-BE49-F238E27FC236}">
                <a16:creationId xmlns:a16="http://schemas.microsoft.com/office/drawing/2014/main" id="{0D9AB472-A3B5-4A40-927A-87B6284486D7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DD31F2-33DD-45D9-AB17-2ACD7F009F10}"/>
              </a:ext>
            </a:extLst>
          </p:cNvPr>
          <p:cNvSpPr/>
          <p:nvPr/>
        </p:nvSpPr>
        <p:spPr>
          <a:xfrm>
            <a:off x="2635225" y="2034540"/>
            <a:ext cx="6921550" cy="2491740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marL="285750" indent="-285750">
              <a:buFont typeface="Wingdings" panose="05000000000000000000" pitchFamily="2" charset="2"/>
              <a:buChar char="Ø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We aim to record all data about our employee and client and  services details to ensure quality.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b="1" dirty="0">
                <a:solidFill>
                  <a:schemeClr val="bg1"/>
                </a:solidFill>
              </a:rPr>
              <a:t>The customer can book the rooms through online or through phone or by anther person.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dirty="0">
                <a:solidFill>
                  <a:schemeClr val="bg1"/>
                </a:solidFill>
              </a:rPr>
              <a:t>Real time information of available rooms.</a:t>
            </a:r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3FD7515-A872-4809-BE2D-F4361F4860EA}"/>
              </a:ext>
            </a:extLst>
          </p:cNvPr>
          <p:cNvSpPr/>
          <p:nvPr/>
        </p:nvSpPr>
        <p:spPr>
          <a:xfrm>
            <a:off x="3339517" y="1811540"/>
            <a:ext cx="5461583" cy="631969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b="1" dirty="0">
                <a:latin typeface="Blackadder ITC" panose="04020505051007020D02" pitchFamily="82" charset="0"/>
              </a:rPr>
              <a:t>Objective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B1869DE2-C81D-42F3-A4A7-9766A9AB78EA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71F7150-7703-4086-8C33-523E6F6A8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57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DC637-A077-474F-BD2C-7E1CCEB4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C4AD0F9B-4FD6-409F-B14C-5CC928BF6369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74A0A26-40B8-421E-83EF-45EC60F1A036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B6F9A-2FB7-4516-896D-3F3696FB7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970CD062-18E8-4ECD-822B-80632EF932E3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612C51A-83A9-4980-999C-7985BD5C6345}"/>
              </a:ext>
            </a:extLst>
          </p:cNvPr>
          <p:cNvSpPr/>
          <p:nvPr/>
        </p:nvSpPr>
        <p:spPr>
          <a:xfrm>
            <a:off x="160356" y="964003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ar-E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A331C47-FFFF-49E1-8D8B-7F22AA487809}"/>
              </a:ext>
            </a:extLst>
          </p:cNvPr>
          <p:cNvSpPr/>
          <p:nvPr/>
        </p:nvSpPr>
        <p:spPr>
          <a:xfrm>
            <a:off x="155914" y="1456840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ar-EG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97C796A-7A73-4520-94B2-D18BA15FA14B}"/>
              </a:ext>
            </a:extLst>
          </p:cNvPr>
          <p:cNvGrpSpPr/>
          <p:nvPr/>
        </p:nvGrpSpPr>
        <p:grpSpPr>
          <a:xfrm>
            <a:off x="614164" y="218452"/>
            <a:ext cx="11161869" cy="6528939"/>
            <a:chOff x="614164" y="218452"/>
            <a:chExt cx="11161869" cy="6528939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622776FC-3B24-40EA-8C55-8059384091DA}"/>
                </a:ext>
              </a:extLst>
            </p:cNvPr>
            <p:cNvGrpSpPr/>
            <p:nvPr/>
          </p:nvGrpSpPr>
          <p:grpSpPr>
            <a:xfrm>
              <a:off x="614164" y="218452"/>
              <a:ext cx="11161869" cy="6528939"/>
              <a:chOff x="614164" y="218452"/>
              <a:chExt cx="11161869" cy="652893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477CBB0-04A8-49E4-9A95-F5FD686A4EFF}"/>
                  </a:ext>
                </a:extLst>
              </p:cNvPr>
              <p:cNvSpPr/>
              <p:nvPr/>
            </p:nvSpPr>
            <p:spPr>
              <a:xfrm>
                <a:off x="614164" y="565064"/>
                <a:ext cx="10904296" cy="6182327"/>
              </a:xfrm>
              <a:prstGeom prst="rect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8" name="Flowchart: Alternate Process 7">
                <a:extLst>
                  <a:ext uri="{FF2B5EF4-FFF2-40B4-BE49-F238E27FC236}">
                    <a16:creationId xmlns:a16="http://schemas.microsoft.com/office/drawing/2014/main" id="{FC5043D3-E357-4CF4-80A1-3136CFF68CED}"/>
                  </a:ext>
                </a:extLst>
              </p:cNvPr>
              <p:cNvSpPr/>
              <p:nvPr/>
            </p:nvSpPr>
            <p:spPr>
              <a:xfrm>
                <a:off x="1698109" y="218452"/>
                <a:ext cx="7820023" cy="784615"/>
              </a:xfrm>
              <a:prstGeom prst="flowChartAlternateProcess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600" b="1" dirty="0">
                    <a:latin typeface="Blackadder ITC" panose="04020505051007020D02" pitchFamily="82" charset="0"/>
                  </a:rPr>
                  <a:t>Database Descriptions </a:t>
                </a:r>
                <a:endParaRPr lang="ar-EG" sz="6000" b="1" dirty="0">
                  <a:latin typeface="Blackadder ITC" panose="04020505051007020D02" pitchFamily="82" charset="0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308F949-C2B3-47C9-8E9B-A83C4D4849DC}"/>
                  </a:ext>
                </a:extLst>
              </p:cNvPr>
              <p:cNvSpPr txBox="1"/>
              <p:nvPr/>
            </p:nvSpPr>
            <p:spPr>
              <a:xfrm>
                <a:off x="614164" y="1003067"/>
                <a:ext cx="1116186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v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342900" lvl="0" indent="-342900">
                  <a:buFont typeface="+mj-lt"/>
                  <a:buAutoNum type="arabicParenR"/>
                </a:pP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D15D44F-8A0E-41C1-818C-ED44CFAFA770}"/>
                </a:ext>
              </a:extLst>
            </p:cNvPr>
            <p:cNvSpPr/>
            <p:nvPr/>
          </p:nvSpPr>
          <p:spPr>
            <a:xfrm>
              <a:off x="755052" y="1162492"/>
              <a:ext cx="10583507" cy="55379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We create a database about Hotel it is keeps track of a hotel’s</a:t>
              </a: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employee, services, hall, restaurant and its menu, rooms, booking, bill, client and   its companion.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The employee has ID as a primary key, phone no, hour of work, name as (first name, middle name and last name), birth date, salary, email, password.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employee is a superclass of a subclasses (Receptionist has</a:t>
              </a:r>
              <a:r>
                <a:rPr lang="en-US" sz="12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 </a:t>
              </a: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"typing speed, attitude”, Room service has “serve type”, Kitchen worker has “position” and hall worker has “jobs”).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285750" indent="-285750">
                <a:lnSpc>
                  <a:spcPct val="107000"/>
                </a:lnSpc>
                <a:spcAft>
                  <a:spcPts val="800"/>
                </a:spcAft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client has name as (first name, middle name and last name), address, phone no, ID as primary Key, birth day, email and  password.</a:t>
              </a:r>
              <a:endParaRPr lang="en-US" sz="12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rPr>
                <a:t>Companion has name, age, relationship.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</a:rPr>
                <a:t>the services have no as a primary key and service name as a primary key.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</a:rPr>
                <a:t>services is a superclass of a subclass (Room has" no, Flore no, Price, type of room which domain is" single, double", status as Boolean", hall has" no of people, price, occasion" and restaurant has "total price"). 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r>
                <a:rPr lang="en-US" sz="2000" dirty="0">
                  <a:solidFill>
                    <a:schemeClr val="bg1"/>
                  </a:solidFill>
                </a:rPr>
                <a:t>menu has drinks, main course, price, appetizer.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US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ar-EG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6762BD4-BD69-4101-B962-C9E467529129}"/>
              </a:ext>
            </a:extLst>
          </p:cNvPr>
          <p:cNvGrpSpPr/>
          <p:nvPr/>
        </p:nvGrpSpPr>
        <p:grpSpPr>
          <a:xfrm>
            <a:off x="618606" y="193940"/>
            <a:ext cx="11161869" cy="6528939"/>
            <a:chOff x="614164" y="218452"/>
            <a:chExt cx="11161869" cy="6528939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50B0B14-1DF0-4460-8E9F-683A450659A1}"/>
                </a:ext>
              </a:extLst>
            </p:cNvPr>
            <p:cNvGrpSpPr/>
            <p:nvPr/>
          </p:nvGrpSpPr>
          <p:grpSpPr>
            <a:xfrm>
              <a:off x="614164" y="218452"/>
              <a:ext cx="11161869" cy="6528939"/>
              <a:chOff x="614164" y="218452"/>
              <a:chExt cx="11161869" cy="6528939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8857AD7-6AC1-412F-9698-F565D3470941}"/>
                  </a:ext>
                </a:extLst>
              </p:cNvPr>
              <p:cNvSpPr/>
              <p:nvPr/>
            </p:nvSpPr>
            <p:spPr>
              <a:xfrm>
                <a:off x="614164" y="589576"/>
                <a:ext cx="10904296" cy="6157815"/>
              </a:xfrm>
              <a:prstGeom prst="rect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endParaRPr lang="ar-EG" dirty="0"/>
              </a:p>
            </p:txBody>
          </p:sp>
          <p:sp>
            <p:nvSpPr>
              <p:cNvPr id="19" name="Flowchart: Alternate Process 18">
                <a:extLst>
                  <a:ext uri="{FF2B5EF4-FFF2-40B4-BE49-F238E27FC236}">
                    <a16:creationId xmlns:a16="http://schemas.microsoft.com/office/drawing/2014/main" id="{71733A8D-39B8-4E16-89E3-BD1200244B0B}"/>
                  </a:ext>
                </a:extLst>
              </p:cNvPr>
              <p:cNvSpPr/>
              <p:nvPr/>
            </p:nvSpPr>
            <p:spPr>
              <a:xfrm>
                <a:off x="1698109" y="218452"/>
                <a:ext cx="7820023" cy="784615"/>
              </a:xfrm>
              <a:prstGeom prst="flowChartAlternateProcess">
                <a:avLst/>
              </a:prstGeom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sz="3600" b="1" dirty="0">
                    <a:latin typeface="Blackadder ITC" panose="04020505051007020D02" pitchFamily="82" charset="0"/>
                  </a:rPr>
                  <a:t>Database Descriptions </a:t>
                </a:r>
                <a:endParaRPr lang="ar-EG" sz="6000" b="1" dirty="0">
                  <a:latin typeface="Blackadder ITC" panose="04020505051007020D02" pitchFamily="82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2F5EBE7-E0D0-4119-BC27-1D9EE8F3FBEF}"/>
                  </a:ext>
                </a:extLst>
              </p:cNvPr>
              <p:cNvSpPr txBox="1"/>
              <p:nvPr/>
            </p:nvSpPr>
            <p:spPr>
              <a:xfrm>
                <a:off x="614164" y="1003067"/>
                <a:ext cx="11161869" cy="584775"/>
              </a:xfrm>
              <a:prstGeom prst="rect">
                <a:avLst/>
              </a:prstGeom>
              <a:noFill/>
            </p:spPr>
            <p:txBody>
              <a:bodyPr wrap="square" rtlCol="1">
                <a:spAutoFit/>
              </a:bodyPr>
              <a:lstStyle/>
              <a:p>
                <a:pPr marL="342900" lvl="0" indent="-342900">
                  <a:buFont typeface="Wingdings" panose="05000000000000000000" pitchFamily="2" charset="2"/>
                  <a:buChar char="v"/>
                </a:pPr>
                <a:endParaRPr lang="en-US" sz="1600" dirty="0">
                  <a:solidFill>
                    <a:schemeClr val="bg1"/>
                  </a:solidFill>
                </a:endParaRPr>
              </a:p>
              <a:p>
                <a:pPr marL="342900" lvl="0" indent="-342900">
                  <a:buFont typeface="+mj-lt"/>
                  <a:buAutoNum type="arabicParenR"/>
                </a:pPr>
                <a:endParaRPr lang="en-US" sz="16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1BE9087-4465-4F4E-8497-07BC6D871934}"/>
                </a:ext>
              </a:extLst>
            </p:cNvPr>
            <p:cNvSpPr/>
            <p:nvPr/>
          </p:nvSpPr>
          <p:spPr>
            <a:xfrm>
              <a:off x="755052" y="1162492"/>
              <a:ext cx="10583507" cy="45243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Each client has many booking records, can booking many rooms, can booking many halls and may have several companions.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Each booking record can have only one rooms.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Each booking record may have only one several rooms or one several services.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Each client has one bill.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Employee has one manager.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Receptionist may insert many booking records.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Each room services serve many rooms.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Many kitchen workers work in one restaurant.</a:t>
              </a:r>
            </a:p>
            <a:p>
              <a:pPr marL="342900" indent="-342900">
                <a:buFont typeface="Wingdings" panose="05000000000000000000" pitchFamily="2" charset="2"/>
                <a:buChar char="v"/>
              </a:pPr>
              <a:r>
                <a:rPr lang="en-US" sz="2400" dirty="0">
                  <a:solidFill>
                    <a:schemeClr val="bg1"/>
                  </a:solidFill>
                </a:rPr>
                <a:t>Many hall workers work in one hall.</a:t>
              </a: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285750" indent="-285750">
                <a:buFont typeface="Wingdings" panose="05000000000000000000" pitchFamily="2" charset="2"/>
                <a:buChar char="v"/>
              </a:pPr>
              <a:endParaRPr lang="ar-EG" sz="2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167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3B0C24-6528-4CCB-BD8F-3E146416CB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BA7EBB-F92C-4E95-9729-E3D2B58A8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F5651090-2E1B-4545-A853-F3046D60A5DD}"/>
              </a:ext>
            </a:extLst>
          </p:cNvPr>
          <p:cNvSpPr/>
          <p:nvPr/>
        </p:nvSpPr>
        <p:spPr>
          <a:xfrm flipH="1">
            <a:off x="23750" y="6362241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5FAE2595-53EE-4E49-9968-3595E776E325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</p:spTree>
    <p:extLst>
      <p:ext uri="{BB962C8B-B14F-4D97-AF65-F5344CB8AC3E}">
        <p14:creationId xmlns:p14="http://schemas.microsoft.com/office/powerpoint/2010/main" val="3731873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EF839F-FEE0-43FA-86BE-3441CD897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98F6732-B917-4099-AB16-FAA9D19C9B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64966383-0B45-4A40-A037-0049C20ADA39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9" name="Arrow: Right 8">
            <a:hlinkClick r:id="rId5" action="ppaction://hlinksldjump"/>
            <a:extLst>
              <a:ext uri="{FF2B5EF4-FFF2-40B4-BE49-F238E27FC236}">
                <a16:creationId xmlns:a16="http://schemas.microsoft.com/office/drawing/2014/main" id="{FEAF6BC0-63FA-488E-8BF4-6E03194263A5}"/>
              </a:ext>
            </a:extLst>
          </p:cNvPr>
          <p:cNvSpPr/>
          <p:nvPr/>
        </p:nvSpPr>
        <p:spPr>
          <a:xfrm flipH="1">
            <a:off x="148125" y="0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146B57-21B7-4DDD-A446-8770FF7B7928}"/>
              </a:ext>
            </a:extLst>
          </p:cNvPr>
          <p:cNvSpPr/>
          <p:nvPr/>
        </p:nvSpPr>
        <p:spPr>
          <a:xfrm>
            <a:off x="10483215" y="1476720"/>
            <a:ext cx="1611630" cy="56925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38B8A9-29FF-409D-A7F1-2B7A2EB5B5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6185" y="1556845"/>
            <a:ext cx="506729" cy="4403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AA9621-559B-44DA-8A45-D4C6F895AB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0603" y="1522439"/>
            <a:ext cx="563651" cy="48979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5130065-37B4-4B56-8770-5A1CBD8EAD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80" y="0"/>
            <a:ext cx="7943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07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xit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1F496A-5360-4CBD-98BE-6DB193D25F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2263EA-3DD1-462A-81D5-74FBE162F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446C3CA-2F75-435A-AF59-9E88E9D00B9D}"/>
              </a:ext>
            </a:extLst>
          </p:cNvPr>
          <p:cNvSpPr/>
          <p:nvPr/>
        </p:nvSpPr>
        <p:spPr>
          <a:xfrm>
            <a:off x="409574" y="403762"/>
            <a:ext cx="11372849" cy="6449026"/>
          </a:xfrm>
          <a:prstGeom prst="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D660AA61-15F8-4D1C-8F28-4C601EE56D69}"/>
              </a:ext>
            </a:extLst>
          </p:cNvPr>
          <p:cNvSpPr/>
          <p:nvPr/>
        </p:nvSpPr>
        <p:spPr>
          <a:xfrm>
            <a:off x="1580182" y="103610"/>
            <a:ext cx="7920051" cy="711922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Queries</a:t>
            </a:r>
            <a:endParaRPr lang="ar-EG" sz="6000" b="1" dirty="0">
              <a:latin typeface="Blackadder ITC" panose="04020505051007020D02" pitchFamily="82" charset="0"/>
            </a:endParaRPr>
          </a:p>
        </p:txBody>
      </p:sp>
      <p:sp>
        <p:nvSpPr>
          <p:cNvPr id="6" name="Wave 5">
            <a:extLst>
              <a:ext uri="{FF2B5EF4-FFF2-40B4-BE49-F238E27FC236}">
                <a16:creationId xmlns:a16="http://schemas.microsoft.com/office/drawing/2014/main" id="{2E29B19A-8F4B-433C-BEDB-A471B57F12F4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7741A5-5F0A-46B7-892A-679B21676C5F}"/>
              </a:ext>
            </a:extLst>
          </p:cNvPr>
          <p:cNvSpPr txBox="1"/>
          <p:nvPr/>
        </p:nvSpPr>
        <p:spPr>
          <a:xfrm>
            <a:off x="525780" y="817150"/>
            <a:ext cx="11161869" cy="649408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all the client data.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client full name and the data of his companions.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all basic data of our employee.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employee name that has no manager.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number of employees in the hotel.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employee that take the highest salary in our hotel.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employee that take the minimum salary in our hotel 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using aggregation and nesting query retrieve the employee in room service that has salary more than the average.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employee that work as Receptionist.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employee that work as Room service.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employee that work in Kitchen.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employee that work in Hall.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all rooms data.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all the </a:t>
            </a:r>
            <a:r>
              <a:rPr lang="en-US" sz="1600" dirty="0" err="1">
                <a:solidFill>
                  <a:schemeClr val="bg1"/>
                </a:solidFill>
              </a:rPr>
              <a:t>unbooked</a:t>
            </a:r>
            <a:r>
              <a:rPr lang="en-US" sz="1600" dirty="0">
                <a:solidFill>
                  <a:schemeClr val="bg1"/>
                </a:solidFill>
              </a:rPr>
              <a:t> rooms data.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man who is responsible for cleaning room number 101.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client name and the room he has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name of the client and the date of rooms he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retrieve the client name and the table he has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the client name and the hall he has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bg1"/>
                </a:solidFill>
              </a:rPr>
              <a:t>using grouping and some aggregation function retrieve clients name that booked more than one room and return the number of rooms he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retrieve every client and all of things that he has booked.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dirty="0">
                <a:solidFill>
                  <a:schemeClr val="bg1"/>
                </a:solidFill>
              </a:rPr>
              <a:t>retrieve the rest of money that the client should pay.</a:t>
            </a:r>
          </a:p>
          <a:p>
            <a:pPr marL="342900" lvl="0" indent="-342900">
              <a:buFont typeface="+mj-lt"/>
              <a:buAutoNum type="arabicParenR"/>
            </a:pPr>
            <a:r>
              <a:rPr lang="en-US" sz="1600" dirty="0">
                <a:solidFill>
                  <a:schemeClr val="accent1"/>
                </a:solidFill>
              </a:rPr>
              <a:t>Other queries.</a:t>
            </a:r>
          </a:p>
          <a:p>
            <a:pPr marL="342900" lvl="0" indent="-342900">
              <a:buFont typeface="+mj-lt"/>
              <a:buAutoNum type="arabicParenR"/>
            </a:pPr>
            <a:endParaRPr lang="en-US" sz="1600" dirty="0">
              <a:solidFill>
                <a:schemeClr val="bg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8A915F-F5B4-4F60-9233-6D6DEB8A9C0D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sp>
        <p:nvSpPr>
          <p:cNvPr id="5" name="Arrow: Right 4">
            <a:hlinkClick r:id="rId5" action="ppaction://hlinksldjump"/>
            <a:extLst>
              <a:ext uri="{FF2B5EF4-FFF2-40B4-BE49-F238E27FC236}">
                <a16:creationId xmlns:a16="http://schemas.microsoft.com/office/drawing/2014/main" id="{B6E836FB-250E-4CF3-861D-81443DFD8487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8CE6E92-9862-401E-96BC-84E8FE4327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0224" y="89209"/>
            <a:ext cx="362749" cy="362749"/>
          </a:xfrm>
          <a:prstGeom prst="rect">
            <a:avLst/>
          </a:prstGeom>
        </p:spPr>
      </p:pic>
      <p:pic>
        <p:nvPicPr>
          <p:cNvPr id="9" name="Picture 8">
            <a:hlinkClick r:id="rId6" action="ppaction://hlinksldjump"/>
            <a:extLst>
              <a:ext uri="{FF2B5EF4-FFF2-40B4-BE49-F238E27FC236}">
                <a16:creationId xmlns:a16="http://schemas.microsoft.com/office/drawing/2014/main" id="{5DD728D1-702E-412A-AF31-1D53131DD9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2386" y="762811"/>
            <a:ext cx="1502935" cy="15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31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3D29B9-CD7E-437A-BC20-FA2AF7A7FA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6A30B8F5-4B0B-4A9A-953E-44ABFED23B7C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4F169606-17A2-4F29-9EC0-84B6602FDD6E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sp>
        <p:nvSpPr>
          <p:cNvPr id="7" name="Arrow: Right 6">
            <a:hlinkClick r:id="rId4" action="ppaction://hlinksldjump"/>
            <a:extLst>
              <a:ext uri="{FF2B5EF4-FFF2-40B4-BE49-F238E27FC236}">
                <a16:creationId xmlns:a16="http://schemas.microsoft.com/office/drawing/2014/main" id="{70AEAAD5-7362-4A9E-A00F-7095F00FB24B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B86189C-E481-4924-A1F3-03B17415AEF8}"/>
              </a:ext>
            </a:extLst>
          </p:cNvPr>
          <p:cNvGrpSpPr/>
          <p:nvPr/>
        </p:nvGrpSpPr>
        <p:grpSpPr>
          <a:xfrm>
            <a:off x="1261648" y="1302986"/>
            <a:ext cx="10008332" cy="4206768"/>
            <a:chOff x="940485" y="847956"/>
            <a:chExt cx="10008332" cy="420676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1B344BF-C77D-409B-911D-C1B4769092FF}"/>
                </a:ext>
              </a:extLst>
            </p:cNvPr>
            <p:cNvSpPr/>
            <p:nvPr/>
          </p:nvSpPr>
          <p:spPr>
            <a:xfrm>
              <a:off x="940485" y="847956"/>
              <a:ext cx="10008332" cy="420676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 algn="ctr">
                <a:buFont typeface="+mj-lt"/>
                <a:buAutoNum type="arabicParenR"/>
              </a:pPr>
              <a:r>
                <a:rPr lang="en-US" sz="2400" dirty="0">
                  <a:solidFill>
                    <a:schemeClr val="accent1"/>
                  </a:solidFill>
                </a:rPr>
                <a:t>retrieve all the client data.</a:t>
              </a: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AE92BFA-3366-4247-B2C3-9A1B4A8C5B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607" y="1490318"/>
              <a:ext cx="9548089" cy="3194068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4F49ABBF-C400-49B5-8ADB-AA0AD86626EE}"/>
              </a:ext>
            </a:extLst>
          </p:cNvPr>
          <p:cNvSpPr/>
          <p:nvPr/>
        </p:nvSpPr>
        <p:spPr>
          <a:xfrm>
            <a:off x="1491769" y="1945348"/>
            <a:ext cx="9548089" cy="319406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Client;</a:t>
            </a:r>
            <a:endParaRPr lang="ar-EG" sz="4000" dirty="0">
              <a:solidFill>
                <a:schemeClr val="bg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F0C0242-C757-459B-94F9-E705D417E0C9}"/>
              </a:ext>
            </a:extLst>
          </p:cNvPr>
          <p:cNvSpPr/>
          <p:nvPr/>
        </p:nvSpPr>
        <p:spPr>
          <a:xfrm>
            <a:off x="160356" y="964003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</a:t>
            </a:r>
            <a:endParaRPr lang="ar-EG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93D5D3E-5C77-4DA0-8692-991837FE94E0}"/>
              </a:ext>
            </a:extLst>
          </p:cNvPr>
          <p:cNvSpPr/>
          <p:nvPr/>
        </p:nvSpPr>
        <p:spPr>
          <a:xfrm>
            <a:off x="155914" y="1456840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</a:t>
            </a:r>
            <a:endParaRPr lang="ar-EG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7464A6A-06A7-4C0D-828A-04CA3D5883CF}"/>
              </a:ext>
            </a:extLst>
          </p:cNvPr>
          <p:cNvSpPr/>
          <p:nvPr/>
        </p:nvSpPr>
        <p:spPr>
          <a:xfrm>
            <a:off x="151808" y="1949677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3</a:t>
            </a:r>
            <a:endParaRPr lang="ar-EG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6847D07-36C4-46A0-9311-18539E773B97}"/>
              </a:ext>
            </a:extLst>
          </p:cNvPr>
          <p:cNvSpPr/>
          <p:nvPr/>
        </p:nvSpPr>
        <p:spPr>
          <a:xfrm>
            <a:off x="147366" y="2442514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4</a:t>
            </a:r>
            <a:endParaRPr lang="ar-EG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019EFEB-015A-4A24-9BCA-902B61EEADAA}"/>
              </a:ext>
            </a:extLst>
          </p:cNvPr>
          <p:cNvSpPr/>
          <p:nvPr/>
        </p:nvSpPr>
        <p:spPr>
          <a:xfrm>
            <a:off x="160356" y="2941610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5</a:t>
            </a:r>
            <a:endParaRPr lang="ar-EG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A4CDD19-2CA2-48D6-89F4-733381584375}"/>
              </a:ext>
            </a:extLst>
          </p:cNvPr>
          <p:cNvSpPr/>
          <p:nvPr/>
        </p:nvSpPr>
        <p:spPr>
          <a:xfrm>
            <a:off x="155914" y="3434447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6</a:t>
            </a:r>
            <a:endParaRPr lang="ar-EG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FD51405-77F9-4175-91B6-045866635A43}"/>
              </a:ext>
            </a:extLst>
          </p:cNvPr>
          <p:cNvSpPr/>
          <p:nvPr/>
        </p:nvSpPr>
        <p:spPr>
          <a:xfrm>
            <a:off x="151808" y="3927284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7</a:t>
            </a:r>
            <a:endParaRPr lang="ar-EG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EC7BBD9-490C-42FA-86B8-26DE32859F2E}"/>
              </a:ext>
            </a:extLst>
          </p:cNvPr>
          <p:cNvSpPr/>
          <p:nvPr/>
        </p:nvSpPr>
        <p:spPr>
          <a:xfrm>
            <a:off x="147366" y="4420121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8</a:t>
            </a:r>
            <a:endParaRPr lang="ar-EG" dirty="0"/>
          </a:p>
        </p:txBody>
      </p:sp>
      <p:sp>
        <p:nvSpPr>
          <p:cNvPr id="29" name="Oval 28">
            <a:hlinkClick r:id="rId6" action="ppaction://hlinksldjump"/>
            <a:extLst>
              <a:ext uri="{FF2B5EF4-FFF2-40B4-BE49-F238E27FC236}">
                <a16:creationId xmlns:a16="http://schemas.microsoft.com/office/drawing/2014/main" id="{DB36547B-4310-49EA-9469-AFA95A5E23BD}"/>
              </a:ext>
            </a:extLst>
          </p:cNvPr>
          <p:cNvSpPr/>
          <p:nvPr/>
        </p:nvSpPr>
        <p:spPr>
          <a:xfrm>
            <a:off x="160692" y="4919217"/>
            <a:ext cx="434340" cy="396979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9</a:t>
            </a:r>
            <a:endParaRPr lang="ar-EG" dirty="0"/>
          </a:p>
        </p:txBody>
      </p:sp>
      <p:sp>
        <p:nvSpPr>
          <p:cNvPr id="30" name="Oval 29">
            <a:hlinkClick r:id="rId6" action="ppaction://hlinksldjump"/>
            <a:extLst>
              <a:ext uri="{FF2B5EF4-FFF2-40B4-BE49-F238E27FC236}">
                <a16:creationId xmlns:a16="http://schemas.microsoft.com/office/drawing/2014/main" id="{D359FA4E-7A7E-41DE-8850-B8ABEE4C0C96}"/>
              </a:ext>
            </a:extLst>
          </p:cNvPr>
          <p:cNvSpPr/>
          <p:nvPr/>
        </p:nvSpPr>
        <p:spPr>
          <a:xfrm>
            <a:off x="87670" y="5412054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10</a:t>
            </a:r>
            <a:endParaRPr lang="ar-EG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2AABB91-408D-4B88-92C9-76F1FFB43E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9890" y="1441910"/>
            <a:ext cx="396979" cy="39697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0D3B68AF-2EE0-46A5-8A77-A66D3FFAAB0C}"/>
              </a:ext>
            </a:extLst>
          </p:cNvPr>
          <p:cNvGrpSpPr/>
          <p:nvPr/>
        </p:nvGrpSpPr>
        <p:grpSpPr>
          <a:xfrm>
            <a:off x="2291160" y="234312"/>
            <a:ext cx="7778258" cy="6469380"/>
            <a:chOff x="1342882" y="205740"/>
            <a:chExt cx="7778258" cy="646938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1FD1AD3-A8EE-47A1-915B-E1DE3F67FBB4}"/>
                </a:ext>
              </a:extLst>
            </p:cNvPr>
            <p:cNvSpPr/>
            <p:nvPr/>
          </p:nvSpPr>
          <p:spPr>
            <a:xfrm>
              <a:off x="1342882" y="205740"/>
              <a:ext cx="7778258" cy="646938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sz="2400" dirty="0">
                  <a:solidFill>
                    <a:schemeClr val="accent1"/>
                  </a:solidFill>
                </a:rPr>
                <a:t>retrieve the client full name and the data of his companions.</a:t>
              </a: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A3D1C553-B79E-4886-B2B0-D3AEF57A3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903" y="964002"/>
              <a:ext cx="6758939" cy="5505377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A1D8CA28-3709-47EB-8204-3E0F20F92A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141" y="472904"/>
            <a:ext cx="396979" cy="396979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78BD3341-B338-44CC-BB85-5554DE7D1D32}"/>
              </a:ext>
            </a:extLst>
          </p:cNvPr>
          <p:cNvSpPr/>
          <p:nvPr/>
        </p:nvSpPr>
        <p:spPr>
          <a:xfrm>
            <a:off x="2800181" y="990096"/>
            <a:ext cx="6758939" cy="55053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 err="1">
                <a:solidFill>
                  <a:schemeClr val="bg1"/>
                </a:solidFill>
              </a:rPr>
              <a:t>c.Fname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c.minit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c.Lname</a:t>
            </a:r>
            <a:r>
              <a:rPr lang="en-US" sz="4000" dirty="0">
                <a:solidFill>
                  <a:schemeClr val="bg1"/>
                </a:solidFill>
              </a:rPr>
              <a:t> , cc.*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client c ,companion cc </a:t>
            </a:r>
            <a:r>
              <a:rPr lang="en-US" sz="4000" dirty="0">
                <a:solidFill>
                  <a:schemeClr val="accent1"/>
                </a:solidFill>
              </a:rPr>
              <a:t>WHERE </a:t>
            </a:r>
            <a:r>
              <a:rPr lang="en-US" sz="4000" dirty="0" err="1">
                <a:solidFill>
                  <a:schemeClr val="bg1"/>
                </a:solidFill>
              </a:rPr>
              <a:t>c.SSN</a:t>
            </a:r>
            <a:r>
              <a:rPr lang="en-US" sz="4000" dirty="0">
                <a:solidFill>
                  <a:schemeClr val="bg1"/>
                </a:solidFill>
              </a:rPr>
              <a:t>=</a:t>
            </a:r>
            <a:r>
              <a:rPr lang="en-US" sz="4000" dirty="0" err="1">
                <a:solidFill>
                  <a:schemeClr val="bg1"/>
                </a:solidFill>
              </a:rPr>
              <a:t>cc.Client_SSN</a:t>
            </a:r>
            <a:r>
              <a:rPr lang="en-US" sz="4000" dirty="0">
                <a:solidFill>
                  <a:schemeClr val="accent1"/>
                </a:solidFill>
              </a:rPr>
              <a:t>;</a:t>
            </a:r>
            <a:endParaRPr lang="ar-EG" sz="4000" dirty="0">
              <a:solidFill>
                <a:schemeClr val="bg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8F4C2B2-5E9F-4EED-AE4D-DF916F23648C}"/>
              </a:ext>
            </a:extLst>
          </p:cNvPr>
          <p:cNvGrpSpPr/>
          <p:nvPr/>
        </p:nvGrpSpPr>
        <p:grpSpPr>
          <a:xfrm>
            <a:off x="662941" y="544965"/>
            <a:ext cx="11368368" cy="5587549"/>
            <a:chOff x="662941" y="544965"/>
            <a:chExt cx="11368368" cy="5587549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2FEA5B2-1E62-4C7B-9B9A-1D3E0975BFFB}"/>
                </a:ext>
              </a:extLst>
            </p:cNvPr>
            <p:cNvSpPr/>
            <p:nvPr/>
          </p:nvSpPr>
          <p:spPr>
            <a:xfrm>
              <a:off x="662941" y="544965"/>
              <a:ext cx="11368368" cy="5587549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sz="2400" dirty="0">
                  <a:solidFill>
                    <a:schemeClr val="accent1"/>
                  </a:solidFill>
                </a:rPr>
                <a:t>retrieve all basic data of our employee.</a:t>
              </a:r>
            </a:p>
            <a:p>
              <a:pPr lvl="0"/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4EF983C6-CB7D-4660-B225-816C539FC1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7958" y="1198167"/>
              <a:ext cx="10976609" cy="4479025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65D91204-75E6-48F2-98AD-F46A98321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9971" y="692952"/>
            <a:ext cx="396979" cy="39697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87CF4AF-658A-4F29-86CD-804B6B38506A}"/>
              </a:ext>
            </a:extLst>
          </p:cNvPr>
          <p:cNvSpPr/>
          <p:nvPr/>
        </p:nvSpPr>
        <p:spPr>
          <a:xfrm>
            <a:off x="867957" y="1203187"/>
            <a:ext cx="10976609" cy="446807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 err="1">
                <a:solidFill>
                  <a:schemeClr val="bg1"/>
                </a:solidFill>
              </a:rPr>
              <a:t>c.Fname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c.minit</a:t>
            </a:r>
            <a:r>
              <a:rPr lang="en-US" sz="4000" dirty="0">
                <a:solidFill>
                  <a:schemeClr val="bg1"/>
                </a:solidFill>
              </a:rPr>
              <a:t>, </a:t>
            </a:r>
            <a:r>
              <a:rPr lang="en-US" sz="4000" dirty="0" err="1">
                <a:solidFill>
                  <a:schemeClr val="bg1"/>
                </a:solidFill>
              </a:rPr>
              <a:t>c.Lname</a:t>
            </a:r>
            <a:r>
              <a:rPr lang="en-US" sz="4000" dirty="0">
                <a:solidFill>
                  <a:schemeClr val="bg1"/>
                </a:solidFill>
              </a:rPr>
              <a:t> , cc.*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client c ,companion cc </a:t>
            </a:r>
            <a:r>
              <a:rPr lang="en-US" sz="4000" dirty="0">
                <a:solidFill>
                  <a:schemeClr val="accent1"/>
                </a:solidFill>
              </a:rPr>
              <a:t>WHERE </a:t>
            </a:r>
            <a:r>
              <a:rPr lang="en-US" sz="4000" dirty="0" err="1">
                <a:solidFill>
                  <a:schemeClr val="bg1"/>
                </a:solidFill>
              </a:rPr>
              <a:t>c.SSN</a:t>
            </a:r>
            <a:r>
              <a:rPr lang="en-US" sz="4000" dirty="0">
                <a:solidFill>
                  <a:schemeClr val="bg1"/>
                </a:solidFill>
              </a:rPr>
              <a:t>=</a:t>
            </a:r>
            <a:r>
              <a:rPr lang="en-US" sz="4000" dirty="0" err="1">
                <a:solidFill>
                  <a:schemeClr val="bg1"/>
                </a:solidFill>
              </a:rPr>
              <a:t>cc.Client_SSN</a:t>
            </a:r>
            <a:r>
              <a:rPr lang="en-US" sz="4000" dirty="0">
                <a:solidFill>
                  <a:schemeClr val="accent1"/>
                </a:solidFill>
              </a:rPr>
              <a:t>;</a:t>
            </a:r>
            <a:endParaRPr lang="ar-EG" sz="4000" dirty="0">
              <a:solidFill>
                <a:schemeClr val="bg1"/>
              </a:solidFill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ECD734E1-066F-49C7-B416-CCCBE24BD10B}"/>
              </a:ext>
            </a:extLst>
          </p:cNvPr>
          <p:cNvGrpSpPr/>
          <p:nvPr/>
        </p:nvGrpSpPr>
        <p:grpSpPr>
          <a:xfrm>
            <a:off x="2037659" y="1936371"/>
            <a:ext cx="8116679" cy="3194068"/>
            <a:chOff x="1844978" y="1840077"/>
            <a:chExt cx="8116679" cy="3194068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0828E8F2-7535-4261-92E2-B5DBD692CE84}"/>
                </a:ext>
              </a:extLst>
            </p:cNvPr>
            <p:cNvSpPr/>
            <p:nvPr/>
          </p:nvSpPr>
          <p:spPr>
            <a:xfrm>
              <a:off x="1844978" y="1840077"/>
              <a:ext cx="8116679" cy="319406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sz="2400" dirty="0">
                  <a:solidFill>
                    <a:schemeClr val="bg1"/>
                  </a:solidFill>
                </a:rPr>
                <a:t>retrieve employee name that has no manager.</a:t>
              </a: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8BBA9949-6AF4-4483-8FBA-6807466F23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2299" y="2901359"/>
              <a:ext cx="5572903" cy="1495634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28923658-1DDD-452A-B809-4BD27A298C36}"/>
              </a:ext>
            </a:extLst>
          </p:cNvPr>
          <p:cNvSpPr/>
          <p:nvPr/>
        </p:nvSpPr>
        <p:spPr>
          <a:xfrm>
            <a:off x="2122582" y="2632805"/>
            <a:ext cx="7946836" cy="21842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 err="1">
                <a:solidFill>
                  <a:schemeClr val="bg1"/>
                </a:solidFill>
              </a:rPr>
              <a:t>Fname,Minit,Lname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from </a:t>
            </a:r>
            <a:r>
              <a:rPr lang="en-US" sz="4000" dirty="0">
                <a:solidFill>
                  <a:schemeClr val="bg1"/>
                </a:solidFill>
              </a:rPr>
              <a:t>employee</a:t>
            </a:r>
            <a:r>
              <a:rPr lang="en-US" sz="4000" dirty="0">
                <a:solidFill>
                  <a:schemeClr val="accent1"/>
                </a:solidFill>
              </a:rPr>
              <a:t> where </a:t>
            </a:r>
            <a:r>
              <a:rPr lang="en-US" sz="4000" dirty="0" err="1">
                <a:solidFill>
                  <a:schemeClr val="bg1"/>
                </a:solidFill>
              </a:rPr>
              <a:t>manager_ID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>
                <a:solidFill>
                  <a:schemeClr val="accent1"/>
                </a:solidFill>
              </a:rPr>
              <a:t>is null;</a:t>
            </a:r>
            <a:endParaRPr lang="ar-EG" sz="4000" dirty="0">
              <a:solidFill>
                <a:schemeClr val="bg1"/>
              </a:solidFill>
            </a:endParaRP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89F0A7B0-5D18-4155-8E4D-EDE3C71F700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312" y="2082201"/>
            <a:ext cx="396979" cy="396979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37F2F762-D5E0-4DE6-B713-2CF6DD9B24F4}"/>
              </a:ext>
            </a:extLst>
          </p:cNvPr>
          <p:cNvGrpSpPr/>
          <p:nvPr/>
        </p:nvGrpSpPr>
        <p:grpSpPr>
          <a:xfrm>
            <a:off x="2037659" y="1932031"/>
            <a:ext cx="8116679" cy="3194068"/>
            <a:chOff x="2190059" y="2088771"/>
            <a:chExt cx="8116679" cy="3194068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30987037-94B4-4DF2-BEFA-696FA35B86A3}"/>
                </a:ext>
              </a:extLst>
            </p:cNvPr>
            <p:cNvSpPr/>
            <p:nvPr/>
          </p:nvSpPr>
          <p:spPr>
            <a:xfrm>
              <a:off x="2190059" y="2088771"/>
              <a:ext cx="8116679" cy="319406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sz="2400" dirty="0">
                  <a:solidFill>
                    <a:schemeClr val="accent1"/>
                  </a:solidFill>
                </a:rPr>
                <a:t>retrieve the number of employees in the hotel.</a:t>
              </a: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4BBFE698-899B-4172-BA9A-281887D0D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8003" y="2995477"/>
              <a:ext cx="3233441" cy="1533739"/>
            </a:xfrm>
            <a:prstGeom prst="rect">
              <a:avLst/>
            </a:prstGeom>
          </p:spPr>
        </p:pic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85AF5699-E5BA-4297-BA70-2CB28D2213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567" y="2045535"/>
            <a:ext cx="396979" cy="396979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BAC6E1F9-DB42-4133-98E3-C90D8F0C1897}"/>
              </a:ext>
            </a:extLst>
          </p:cNvPr>
          <p:cNvSpPr/>
          <p:nvPr/>
        </p:nvSpPr>
        <p:spPr>
          <a:xfrm>
            <a:off x="2122582" y="2641003"/>
            <a:ext cx="7946836" cy="218429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>
                <a:solidFill>
                  <a:schemeClr val="accent5"/>
                </a:solidFill>
              </a:rPr>
              <a:t>count</a:t>
            </a:r>
            <a:r>
              <a:rPr lang="en-US" sz="4000" dirty="0">
                <a:solidFill>
                  <a:schemeClr val="bg1"/>
                </a:solidFill>
              </a:rPr>
              <a:t>(*)</a:t>
            </a:r>
            <a:r>
              <a:rPr lang="en-US" sz="4000" dirty="0">
                <a:solidFill>
                  <a:schemeClr val="accent1"/>
                </a:solidFill>
              </a:rPr>
              <a:t> as </a:t>
            </a:r>
            <a:r>
              <a:rPr lang="en-US" sz="4000" dirty="0">
                <a:solidFill>
                  <a:schemeClr val="accent2"/>
                </a:solidFill>
              </a:rPr>
              <a:t>'no of employee' </a:t>
            </a:r>
            <a:r>
              <a:rPr lang="en-US" sz="4000" dirty="0">
                <a:solidFill>
                  <a:schemeClr val="accent1"/>
                </a:solidFill>
              </a:rPr>
              <a:t>from </a:t>
            </a:r>
            <a:r>
              <a:rPr lang="en-US" sz="4000" dirty="0">
                <a:solidFill>
                  <a:schemeClr val="bg1"/>
                </a:solidFill>
              </a:rPr>
              <a:t>employee</a:t>
            </a:r>
            <a:r>
              <a:rPr lang="en-US" sz="4000" dirty="0">
                <a:solidFill>
                  <a:schemeClr val="accent1"/>
                </a:solidFill>
              </a:rPr>
              <a:t>;</a:t>
            </a:r>
            <a:endParaRPr lang="ar-EG" sz="4000" dirty="0">
              <a:solidFill>
                <a:schemeClr val="bg1"/>
              </a:solidFill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397B4781-E978-4449-B399-FAB4ED4C2A12}"/>
              </a:ext>
            </a:extLst>
          </p:cNvPr>
          <p:cNvGrpSpPr/>
          <p:nvPr/>
        </p:nvGrpSpPr>
        <p:grpSpPr>
          <a:xfrm>
            <a:off x="658163" y="1902496"/>
            <a:ext cx="11368368" cy="2172360"/>
            <a:chOff x="603447" y="1708961"/>
            <a:chExt cx="11368368" cy="2172360"/>
          </a:xfrm>
        </p:grpSpPr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6AD0D5B4-E755-44C4-9BF2-2D1D8B5C4ACF}"/>
                </a:ext>
              </a:extLst>
            </p:cNvPr>
            <p:cNvSpPr/>
            <p:nvPr/>
          </p:nvSpPr>
          <p:spPr>
            <a:xfrm>
              <a:off x="603447" y="1708961"/>
              <a:ext cx="11368368" cy="21723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342900" lvl="0" indent="-342900">
                <a:buFont typeface="+mj-lt"/>
                <a:buAutoNum type="arabicParenR"/>
              </a:pPr>
              <a:r>
                <a:rPr lang="en-US" sz="2400" dirty="0">
                  <a:solidFill>
                    <a:schemeClr val="bg1"/>
                  </a:solidFill>
                </a:rPr>
                <a:t>retrieve the employee that take the highest salary in our hotel.</a:t>
              </a: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4168E1E1-42E5-4F1F-8C30-1EADD0A7A8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351" y="2379551"/>
              <a:ext cx="11240147" cy="1276528"/>
            </a:xfrm>
            <a:prstGeom prst="rect">
              <a:avLst/>
            </a:prstGeom>
          </p:spPr>
        </p:pic>
      </p:grpSp>
      <p:sp>
        <p:nvSpPr>
          <p:cNvPr id="70" name="Rectangle 69">
            <a:extLst>
              <a:ext uri="{FF2B5EF4-FFF2-40B4-BE49-F238E27FC236}">
                <a16:creationId xmlns:a16="http://schemas.microsoft.com/office/drawing/2014/main" id="{E36B8DA0-95DF-48B7-86E4-30A6F5F6D936}"/>
              </a:ext>
            </a:extLst>
          </p:cNvPr>
          <p:cNvSpPr/>
          <p:nvPr/>
        </p:nvSpPr>
        <p:spPr>
          <a:xfrm>
            <a:off x="650444" y="2578107"/>
            <a:ext cx="11240147" cy="12848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employee </a:t>
            </a:r>
            <a:r>
              <a:rPr lang="en-US" sz="4000" dirty="0">
                <a:solidFill>
                  <a:schemeClr val="accent1"/>
                </a:solidFill>
              </a:rPr>
              <a:t>WHERE  </a:t>
            </a:r>
            <a:r>
              <a:rPr lang="en-US" sz="4000" dirty="0">
                <a:solidFill>
                  <a:schemeClr val="bg1"/>
                </a:solidFill>
              </a:rPr>
              <a:t>Salary</a:t>
            </a:r>
            <a:r>
              <a:rPr lang="en-US" sz="4000" dirty="0">
                <a:solidFill>
                  <a:schemeClr val="accent1"/>
                </a:solidFill>
              </a:rPr>
              <a:t>=(select </a:t>
            </a:r>
            <a:r>
              <a:rPr lang="en-US" sz="4000" dirty="0">
                <a:solidFill>
                  <a:schemeClr val="accent2"/>
                </a:solidFill>
              </a:rPr>
              <a:t>max</a:t>
            </a:r>
            <a:r>
              <a:rPr lang="en-US" sz="4000" dirty="0">
                <a:solidFill>
                  <a:schemeClr val="accent1"/>
                </a:solidFill>
              </a:rPr>
              <a:t>(</a:t>
            </a:r>
            <a:r>
              <a:rPr lang="en-US" sz="4000" dirty="0">
                <a:solidFill>
                  <a:schemeClr val="bg1"/>
                </a:solidFill>
              </a:rPr>
              <a:t>Salary</a:t>
            </a:r>
            <a:r>
              <a:rPr lang="en-US" sz="4000" dirty="0">
                <a:solidFill>
                  <a:schemeClr val="accent1"/>
                </a:solidFill>
              </a:rPr>
              <a:t>) from </a:t>
            </a:r>
            <a:r>
              <a:rPr lang="en-US" sz="4000" dirty="0">
                <a:solidFill>
                  <a:schemeClr val="bg1"/>
                </a:solidFill>
              </a:rPr>
              <a:t>employee</a:t>
            </a:r>
            <a:r>
              <a:rPr lang="en-US" sz="4000" dirty="0">
                <a:solidFill>
                  <a:schemeClr val="accent1"/>
                </a:solidFill>
              </a:rPr>
              <a:t>);</a:t>
            </a:r>
            <a:endParaRPr lang="ar-EG" sz="4000" dirty="0">
              <a:solidFill>
                <a:schemeClr val="bg1"/>
              </a:solidFill>
            </a:endParaRP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5E6287CD-462E-402A-A7EC-F72CC10F21A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189" y="2015711"/>
            <a:ext cx="396979" cy="39697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7E5A5204-1930-434F-97A6-8B3B0A3E688B}"/>
              </a:ext>
            </a:extLst>
          </p:cNvPr>
          <p:cNvGrpSpPr/>
          <p:nvPr/>
        </p:nvGrpSpPr>
        <p:grpSpPr>
          <a:xfrm>
            <a:off x="671153" y="1895654"/>
            <a:ext cx="11368368" cy="2172360"/>
            <a:chOff x="630998" y="1929080"/>
            <a:chExt cx="11368368" cy="2172360"/>
          </a:xfrm>
        </p:grpSpPr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C2F6D637-FB22-4EB8-A466-253BC76A6055}"/>
                </a:ext>
              </a:extLst>
            </p:cNvPr>
            <p:cNvSpPr/>
            <p:nvPr/>
          </p:nvSpPr>
          <p:spPr>
            <a:xfrm>
              <a:off x="630998" y="1929080"/>
              <a:ext cx="11368368" cy="21723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7"/>
              </a:pPr>
              <a:r>
                <a:rPr lang="en-US" sz="2400" dirty="0">
                  <a:solidFill>
                    <a:schemeClr val="accent1"/>
                  </a:solidFill>
                </a:rPr>
                <a:t>retrieve the employee that take the minimum salary in our hotel .</a:t>
              </a: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9BF52595-E270-427C-AA2E-88AC5F665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663" y="2767225"/>
              <a:ext cx="11095840" cy="1038370"/>
            </a:xfrm>
            <a:prstGeom prst="rect">
              <a:avLst/>
            </a:prstGeom>
          </p:spPr>
        </p:pic>
      </p:grpSp>
      <p:pic>
        <p:nvPicPr>
          <p:cNvPr id="78" name="Picture 77">
            <a:extLst>
              <a:ext uri="{FF2B5EF4-FFF2-40B4-BE49-F238E27FC236}">
                <a16:creationId xmlns:a16="http://schemas.microsoft.com/office/drawing/2014/main" id="{BFA6AF11-AB46-47B8-BAE0-884536EBD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2179" y="2008869"/>
            <a:ext cx="396979" cy="396979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2EAF6763-C197-4253-818B-8AA058B57D38}"/>
              </a:ext>
            </a:extLst>
          </p:cNvPr>
          <p:cNvSpPr/>
          <p:nvPr/>
        </p:nvSpPr>
        <p:spPr>
          <a:xfrm>
            <a:off x="750798" y="2697403"/>
            <a:ext cx="11240147" cy="1284824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4000" dirty="0">
                <a:solidFill>
                  <a:schemeClr val="accent1"/>
                </a:solidFill>
              </a:rPr>
              <a:t>SELECT </a:t>
            </a:r>
            <a:r>
              <a:rPr lang="en-US" sz="4000" dirty="0">
                <a:solidFill>
                  <a:schemeClr val="bg1"/>
                </a:solidFill>
              </a:rPr>
              <a:t>*</a:t>
            </a:r>
            <a:r>
              <a:rPr lang="en-US" sz="4000" dirty="0">
                <a:solidFill>
                  <a:schemeClr val="accent1"/>
                </a:solidFill>
              </a:rPr>
              <a:t> FROM </a:t>
            </a:r>
            <a:r>
              <a:rPr lang="en-US" sz="4000" dirty="0">
                <a:solidFill>
                  <a:schemeClr val="bg1"/>
                </a:solidFill>
              </a:rPr>
              <a:t>employee </a:t>
            </a:r>
            <a:r>
              <a:rPr lang="en-US" sz="4000" dirty="0">
                <a:solidFill>
                  <a:schemeClr val="accent1"/>
                </a:solidFill>
              </a:rPr>
              <a:t>WHERE  </a:t>
            </a:r>
            <a:r>
              <a:rPr lang="en-US" sz="4000" dirty="0">
                <a:solidFill>
                  <a:schemeClr val="bg1"/>
                </a:solidFill>
              </a:rPr>
              <a:t>Salary</a:t>
            </a:r>
            <a:r>
              <a:rPr lang="en-US" sz="4000" dirty="0">
                <a:solidFill>
                  <a:schemeClr val="accent1"/>
                </a:solidFill>
              </a:rPr>
              <a:t>=(select </a:t>
            </a:r>
            <a:r>
              <a:rPr lang="en-US" sz="4000" dirty="0">
                <a:solidFill>
                  <a:schemeClr val="accent2"/>
                </a:solidFill>
              </a:rPr>
              <a:t>MIN</a:t>
            </a:r>
            <a:r>
              <a:rPr lang="en-US" sz="4000" dirty="0">
                <a:solidFill>
                  <a:schemeClr val="accent1"/>
                </a:solidFill>
              </a:rPr>
              <a:t>(</a:t>
            </a:r>
            <a:r>
              <a:rPr lang="en-US" sz="4000" dirty="0">
                <a:solidFill>
                  <a:schemeClr val="bg1"/>
                </a:solidFill>
              </a:rPr>
              <a:t>Salary</a:t>
            </a:r>
            <a:r>
              <a:rPr lang="en-US" sz="4000" dirty="0">
                <a:solidFill>
                  <a:schemeClr val="accent1"/>
                </a:solidFill>
              </a:rPr>
              <a:t>) from </a:t>
            </a:r>
            <a:r>
              <a:rPr lang="en-US" sz="4000" dirty="0">
                <a:solidFill>
                  <a:schemeClr val="bg1"/>
                </a:solidFill>
              </a:rPr>
              <a:t>employee</a:t>
            </a:r>
            <a:r>
              <a:rPr lang="en-US" sz="4000" dirty="0">
                <a:solidFill>
                  <a:schemeClr val="accent1"/>
                </a:solidFill>
              </a:rPr>
              <a:t>);</a:t>
            </a:r>
            <a:endParaRPr lang="ar-EG" sz="4000" dirty="0">
              <a:solidFill>
                <a:schemeClr val="bg1"/>
              </a:solidFill>
            </a:endParaRP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E9BE7B2-817B-4EED-9E33-556545834533}"/>
              </a:ext>
            </a:extLst>
          </p:cNvPr>
          <p:cNvGrpSpPr/>
          <p:nvPr/>
        </p:nvGrpSpPr>
        <p:grpSpPr>
          <a:xfrm>
            <a:off x="637906" y="1556392"/>
            <a:ext cx="11368368" cy="3794717"/>
            <a:chOff x="629003" y="832730"/>
            <a:chExt cx="11368368" cy="3794717"/>
          </a:xfrm>
        </p:grpSpPr>
        <p:sp>
          <p:nvSpPr>
            <p:cNvPr id="88" name="Rectangle: Rounded Corners 87">
              <a:extLst>
                <a:ext uri="{FF2B5EF4-FFF2-40B4-BE49-F238E27FC236}">
                  <a16:creationId xmlns:a16="http://schemas.microsoft.com/office/drawing/2014/main" id="{CF09CFB5-1733-4B54-AADA-1A1F722C0932}"/>
                </a:ext>
              </a:extLst>
            </p:cNvPr>
            <p:cNvSpPr/>
            <p:nvPr/>
          </p:nvSpPr>
          <p:spPr>
            <a:xfrm>
              <a:off x="629003" y="832730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8"/>
              </a:pPr>
              <a:r>
                <a:rPr lang="en-US" sz="2400" dirty="0">
                  <a:solidFill>
                    <a:schemeClr val="bg1"/>
                  </a:solidFill>
                </a:rPr>
                <a:t>using aggregation and nesting query retrieve the employee in room service that </a:t>
              </a:r>
            </a:p>
            <a:p>
              <a:pPr lvl="0"/>
              <a:r>
                <a:rPr lang="en-US" sz="2400" dirty="0">
                  <a:solidFill>
                    <a:schemeClr val="bg1"/>
                  </a:solidFill>
                </a:rPr>
                <a:t>has salary more than the average.</a:t>
              </a: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AC18EF81-51C6-4173-8B99-DEC536587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8029" y="2270142"/>
              <a:ext cx="6231066" cy="1703900"/>
            </a:xfrm>
            <a:prstGeom prst="rect">
              <a:avLst/>
            </a:prstGeom>
          </p:spPr>
        </p:pic>
      </p:grpSp>
      <p:pic>
        <p:nvPicPr>
          <p:cNvPr id="90" name="Picture 89">
            <a:extLst>
              <a:ext uri="{FF2B5EF4-FFF2-40B4-BE49-F238E27FC236}">
                <a16:creationId xmlns:a16="http://schemas.microsoft.com/office/drawing/2014/main" id="{B0280C5B-9090-41F4-BE3B-309D6A4F7D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655" y="1845992"/>
            <a:ext cx="396979" cy="396979"/>
          </a:xfrm>
          <a:prstGeom prst="rect">
            <a:avLst/>
          </a:prstGeom>
        </p:spPr>
      </p:pic>
      <p:sp>
        <p:nvSpPr>
          <p:cNvPr id="91" name="Rectangle 90">
            <a:extLst>
              <a:ext uri="{FF2B5EF4-FFF2-40B4-BE49-F238E27FC236}">
                <a16:creationId xmlns:a16="http://schemas.microsoft.com/office/drawing/2014/main" id="{44F9B425-363F-4EFF-A458-BD4770583F59}"/>
              </a:ext>
            </a:extLst>
          </p:cNvPr>
          <p:cNvSpPr/>
          <p:nvPr/>
        </p:nvSpPr>
        <p:spPr>
          <a:xfrm>
            <a:off x="889383" y="2444024"/>
            <a:ext cx="10803319" cy="2754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 err="1">
                <a:solidFill>
                  <a:schemeClr val="accent1"/>
                </a:solidFill>
              </a:rPr>
              <a:t>ee.Fname,ee.Minit,ee.Lname</a:t>
            </a:r>
            <a:r>
              <a:rPr lang="en-US" sz="3600" dirty="0">
                <a:solidFill>
                  <a:schemeClr val="accent1"/>
                </a:solidFill>
              </a:rPr>
              <a:t> ,</a:t>
            </a:r>
            <a:r>
              <a:rPr lang="en-US" sz="3600" dirty="0" err="1">
                <a:solidFill>
                  <a:schemeClr val="accent1"/>
                </a:solidFill>
              </a:rPr>
              <a:t>ee.Salary</a:t>
            </a:r>
            <a:r>
              <a:rPr lang="en-US" sz="3600" dirty="0">
                <a:solidFill>
                  <a:schemeClr val="accent1"/>
                </a:solidFill>
              </a:rPr>
              <a:t> FROM </a:t>
            </a:r>
            <a:r>
              <a:rPr lang="en-US" sz="3600" dirty="0" err="1">
                <a:solidFill>
                  <a:schemeClr val="accent1"/>
                </a:solidFill>
              </a:rPr>
              <a:t>Room_service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rr,employee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ee</a:t>
            </a:r>
            <a:r>
              <a:rPr lang="en-US" sz="3600" dirty="0">
                <a:solidFill>
                  <a:schemeClr val="accent1"/>
                </a:solidFill>
              </a:rPr>
              <a:t>  WHERE ee.ID=</a:t>
            </a:r>
            <a:r>
              <a:rPr lang="en-US" sz="3600" dirty="0" err="1">
                <a:solidFill>
                  <a:schemeClr val="accent1"/>
                </a:solidFill>
              </a:rPr>
              <a:t>rr.Employee_ID</a:t>
            </a:r>
            <a:r>
              <a:rPr lang="en-US" sz="3600" dirty="0">
                <a:solidFill>
                  <a:schemeClr val="accent1"/>
                </a:solidFill>
              </a:rPr>
              <a:t> AND salary &gt;(SELECT AVG(</a:t>
            </a:r>
            <a:r>
              <a:rPr lang="en-US" sz="3600" dirty="0" err="1">
                <a:solidFill>
                  <a:schemeClr val="accent1"/>
                </a:solidFill>
              </a:rPr>
              <a:t>e.Salary</a:t>
            </a:r>
            <a:r>
              <a:rPr lang="en-US" sz="3600" dirty="0">
                <a:solidFill>
                  <a:schemeClr val="accent1"/>
                </a:solidFill>
              </a:rPr>
              <a:t>) from </a:t>
            </a:r>
            <a:r>
              <a:rPr lang="en-US" sz="3600" dirty="0" err="1">
                <a:solidFill>
                  <a:schemeClr val="accent1"/>
                </a:solidFill>
              </a:rPr>
              <a:t>Room_service</a:t>
            </a: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err="1">
                <a:solidFill>
                  <a:schemeClr val="accent1"/>
                </a:solidFill>
              </a:rPr>
              <a:t>rs</a:t>
            </a:r>
            <a:r>
              <a:rPr lang="en-US" sz="3600" dirty="0">
                <a:solidFill>
                  <a:schemeClr val="accent1"/>
                </a:solidFill>
              </a:rPr>
              <a:t> ,employee e where e.ID=</a:t>
            </a:r>
            <a:r>
              <a:rPr lang="en-US" sz="3600" dirty="0" err="1">
                <a:solidFill>
                  <a:schemeClr val="accent1"/>
                </a:solidFill>
              </a:rPr>
              <a:t>rs.Employee_ID</a:t>
            </a:r>
            <a:r>
              <a:rPr lang="en-US" sz="3600" dirty="0">
                <a:solidFill>
                  <a:schemeClr val="accent1"/>
                </a:solidFill>
              </a:rPr>
              <a:t>); </a:t>
            </a:r>
            <a:endParaRPr lang="ar-EG" sz="3600" dirty="0">
              <a:solidFill>
                <a:schemeClr val="bg1"/>
              </a:solidFill>
            </a:endParaRPr>
          </a:p>
        </p:txBody>
      </p:sp>
      <p:sp>
        <p:nvSpPr>
          <p:cNvPr id="98" name="Oval 97">
            <a:hlinkClick r:id="rId6" action="ppaction://hlinksldjump"/>
            <a:extLst>
              <a:ext uri="{FF2B5EF4-FFF2-40B4-BE49-F238E27FC236}">
                <a16:creationId xmlns:a16="http://schemas.microsoft.com/office/drawing/2014/main" id="{3B47D27C-7D37-444E-9345-A1761519A9CE}"/>
              </a:ext>
            </a:extLst>
          </p:cNvPr>
          <p:cNvSpPr/>
          <p:nvPr/>
        </p:nvSpPr>
        <p:spPr>
          <a:xfrm>
            <a:off x="67953" y="5999907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11</a:t>
            </a:r>
            <a:endParaRPr lang="ar-EG" dirty="0"/>
          </a:p>
        </p:txBody>
      </p:sp>
      <p:sp>
        <p:nvSpPr>
          <p:cNvPr id="99" name="Oval 98">
            <a:hlinkClick r:id="rId6" action="ppaction://hlinksldjump"/>
            <a:extLst>
              <a:ext uri="{FF2B5EF4-FFF2-40B4-BE49-F238E27FC236}">
                <a16:creationId xmlns:a16="http://schemas.microsoft.com/office/drawing/2014/main" id="{ED977E80-E2D1-4F1E-B6C0-C6C5EF71157E}"/>
              </a:ext>
            </a:extLst>
          </p:cNvPr>
          <p:cNvSpPr/>
          <p:nvPr/>
        </p:nvSpPr>
        <p:spPr>
          <a:xfrm>
            <a:off x="11592046" y="806137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12</a:t>
            </a:r>
            <a:endParaRPr lang="ar-EG" dirty="0"/>
          </a:p>
        </p:txBody>
      </p:sp>
      <p:sp>
        <p:nvSpPr>
          <p:cNvPr id="100" name="Oval 99">
            <a:hlinkClick r:id="rId15" action="ppaction://hlinksldjump"/>
            <a:extLst>
              <a:ext uri="{FF2B5EF4-FFF2-40B4-BE49-F238E27FC236}">
                <a16:creationId xmlns:a16="http://schemas.microsoft.com/office/drawing/2014/main" id="{EF176389-AA03-4196-967E-053849F3BD9E}"/>
              </a:ext>
            </a:extLst>
          </p:cNvPr>
          <p:cNvSpPr/>
          <p:nvPr/>
        </p:nvSpPr>
        <p:spPr>
          <a:xfrm>
            <a:off x="11607260" y="1415298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13</a:t>
            </a:r>
            <a:endParaRPr lang="ar-EG" dirty="0"/>
          </a:p>
        </p:txBody>
      </p:sp>
      <p:sp>
        <p:nvSpPr>
          <p:cNvPr id="101" name="Oval 100">
            <a:hlinkClick r:id="rId16" action="ppaction://hlinksldjump"/>
            <a:extLst>
              <a:ext uri="{FF2B5EF4-FFF2-40B4-BE49-F238E27FC236}">
                <a16:creationId xmlns:a16="http://schemas.microsoft.com/office/drawing/2014/main" id="{C02AE53A-F743-4A7C-9726-4D41EA3BE939}"/>
              </a:ext>
            </a:extLst>
          </p:cNvPr>
          <p:cNvSpPr/>
          <p:nvPr/>
        </p:nvSpPr>
        <p:spPr>
          <a:xfrm>
            <a:off x="11619680" y="1999517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14</a:t>
            </a:r>
            <a:endParaRPr lang="ar-EG" dirty="0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61CD47C-7F90-44D2-AC13-043F49EB6EEC}"/>
              </a:ext>
            </a:extLst>
          </p:cNvPr>
          <p:cNvSpPr/>
          <p:nvPr/>
        </p:nvSpPr>
        <p:spPr>
          <a:xfrm>
            <a:off x="11599746" y="2585197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15</a:t>
            </a:r>
            <a:endParaRPr lang="ar-EG" dirty="0"/>
          </a:p>
        </p:txBody>
      </p:sp>
      <p:sp>
        <p:nvSpPr>
          <p:cNvPr id="108" name="Oval 107">
            <a:hlinkClick r:id="rId17" action="ppaction://hlinksldjump"/>
            <a:extLst>
              <a:ext uri="{FF2B5EF4-FFF2-40B4-BE49-F238E27FC236}">
                <a16:creationId xmlns:a16="http://schemas.microsoft.com/office/drawing/2014/main" id="{F441CC64-16E5-4F9F-AB3A-D3E8D57F2D36}"/>
              </a:ext>
            </a:extLst>
          </p:cNvPr>
          <p:cNvSpPr/>
          <p:nvPr/>
        </p:nvSpPr>
        <p:spPr>
          <a:xfrm>
            <a:off x="11691370" y="3194358"/>
            <a:ext cx="487269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/>
              <a:t>+</a:t>
            </a:r>
            <a:endParaRPr lang="ar-EG" sz="2400" dirty="0"/>
          </a:p>
        </p:txBody>
      </p: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1DA813-1BD0-4ED9-B075-800B91C645B4}"/>
              </a:ext>
            </a:extLst>
          </p:cNvPr>
          <p:cNvGrpSpPr/>
          <p:nvPr/>
        </p:nvGrpSpPr>
        <p:grpSpPr>
          <a:xfrm>
            <a:off x="382842" y="1775626"/>
            <a:ext cx="11368368" cy="3794717"/>
            <a:chOff x="382842" y="1775626"/>
            <a:chExt cx="11368368" cy="3794717"/>
          </a:xfrm>
        </p:grpSpPr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EDFE0F37-9575-4FB2-8715-7CE553158778}"/>
                </a:ext>
              </a:extLst>
            </p:cNvPr>
            <p:cNvSpPr/>
            <p:nvPr/>
          </p:nvSpPr>
          <p:spPr>
            <a:xfrm>
              <a:off x="382842" y="1775626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5"/>
              </a:pPr>
              <a:r>
                <a:rPr lang="en-US" sz="2400" dirty="0">
                  <a:solidFill>
                    <a:schemeClr val="accent1"/>
                  </a:solidFill>
                </a:rPr>
                <a:t>retrieve the man who is responsible for cleaning room number 101.</a:t>
              </a: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41EB9220-2CC6-4EAE-80F2-4FA8FE240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4" y="3221621"/>
              <a:ext cx="11062948" cy="1466045"/>
            </a:xfrm>
            <a:prstGeom prst="rect">
              <a:avLst/>
            </a:prstGeom>
          </p:spPr>
        </p:pic>
      </p:grpSp>
      <p:pic>
        <p:nvPicPr>
          <p:cNvPr id="113" name="Picture 112">
            <a:extLst>
              <a:ext uri="{FF2B5EF4-FFF2-40B4-BE49-F238E27FC236}">
                <a16:creationId xmlns:a16="http://schemas.microsoft.com/office/drawing/2014/main" id="{87179C10-9387-4850-A1E2-8AB7DE5A261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9591" y="2065226"/>
            <a:ext cx="396979" cy="396979"/>
          </a:xfrm>
          <a:prstGeom prst="rect">
            <a:avLst/>
          </a:prstGeom>
        </p:spPr>
      </p:pic>
      <p:sp>
        <p:nvSpPr>
          <p:cNvPr id="114" name="Rectangle 113">
            <a:extLst>
              <a:ext uri="{FF2B5EF4-FFF2-40B4-BE49-F238E27FC236}">
                <a16:creationId xmlns:a16="http://schemas.microsoft.com/office/drawing/2014/main" id="{97F10115-B618-4CE4-BC7F-C7C846CF6CA7}"/>
              </a:ext>
            </a:extLst>
          </p:cNvPr>
          <p:cNvSpPr/>
          <p:nvPr/>
        </p:nvSpPr>
        <p:spPr>
          <a:xfrm>
            <a:off x="504135" y="2531995"/>
            <a:ext cx="11125782" cy="2754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>
                <a:solidFill>
                  <a:schemeClr val="bg1"/>
                </a:solidFill>
              </a:rPr>
              <a:t>e.* </a:t>
            </a:r>
            <a:r>
              <a:rPr lang="en-US" sz="3600" dirty="0">
                <a:solidFill>
                  <a:schemeClr val="accent1"/>
                </a:solidFill>
              </a:rPr>
              <a:t>from </a:t>
            </a:r>
            <a:r>
              <a:rPr lang="en-US" sz="3600" dirty="0" err="1">
                <a:solidFill>
                  <a:schemeClr val="bg1"/>
                </a:solidFill>
              </a:rPr>
              <a:t>room_service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rs</a:t>
            </a:r>
            <a:r>
              <a:rPr lang="en-US" sz="3600" dirty="0">
                <a:solidFill>
                  <a:schemeClr val="bg1"/>
                </a:solidFill>
              </a:rPr>
              <a:t> ,</a:t>
            </a:r>
            <a:r>
              <a:rPr lang="en-US" sz="3600" dirty="0" err="1">
                <a:solidFill>
                  <a:schemeClr val="bg1"/>
                </a:solidFill>
              </a:rPr>
              <a:t>room_service_work_at_room</a:t>
            </a:r>
            <a:r>
              <a:rPr lang="en-US" sz="3600" dirty="0">
                <a:solidFill>
                  <a:schemeClr val="bg1"/>
                </a:solidFill>
              </a:rPr>
              <a:t> w ,Employee e </a:t>
            </a:r>
            <a:r>
              <a:rPr lang="en-US" sz="3600" dirty="0">
                <a:solidFill>
                  <a:schemeClr val="accent1"/>
                </a:solidFill>
              </a:rPr>
              <a:t>WHERE </a:t>
            </a:r>
            <a:r>
              <a:rPr lang="en-US" sz="3600" dirty="0" err="1">
                <a:solidFill>
                  <a:schemeClr val="bg1"/>
                </a:solidFill>
              </a:rPr>
              <a:t>w.Room_services_no</a:t>
            </a:r>
            <a:r>
              <a:rPr lang="en-US" sz="3600" dirty="0">
                <a:solidFill>
                  <a:schemeClr val="bg1"/>
                </a:solidFill>
              </a:rPr>
              <a:t>=101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w.Room_service_Employee_ID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rs.Employee_ID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rs.Employee_ID</a:t>
            </a:r>
            <a:r>
              <a:rPr lang="en-US" sz="3600" dirty="0">
                <a:solidFill>
                  <a:schemeClr val="bg1"/>
                </a:solidFill>
              </a:rPr>
              <a:t>=e.ID</a:t>
            </a:r>
            <a:r>
              <a:rPr lang="en-US" sz="3600" dirty="0">
                <a:solidFill>
                  <a:schemeClr val="accent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A159223E-1E6D-4D54-A1E7-2C83B32CABA5}"/>
              </a:ext>
            </a:extLst>
          </p:cNvPr>
          <p:cNvGrpSpPr/>
          <p:nvPr/>
        </p:nvGrpSpPr>
        <p:grpSpPr>
          <a:xfrm>
            <a:off x="535242" y="231834"/>
            <a:ext cx="11368368" cy="5490910"/>
            <a:chOff x="382842" y="1775626"/>
            <a:chExt cx="11368368" cy="3794717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1EB472C2-6B46-4ABB-8D14-D859113ABDDF}"/>
                </a:ext>
              </a:extLst>
            </p:cNvPr>
            <p:cNvSpPr/>
            <p:nvPr/>
          </p:nvSpPr>
          <p:spPr>
            <a:xfrm>
              <a:off x="382842" y="1775626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5"/>
              </a:pPr>
              <a:r>
                <a:rPr lang="en-US" sz="2400" dirty="0">
                  <a:solidFill>
                    <a:schemeClr val="accent1"/>
                  </a:solidFill>
                </a:rPr>
                <a:t>retrieve the man who is responsible for cleaning room number 101.</a:t>
              </a:r>
            </a:p>
            <a:p>
              <a:pPr marL="457200" lvl="0" indent="-457200">
                <a:buFont typeface="+mj-lt"/>
                <a:buAutoNum type="arabicParenR" startAt="15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5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5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5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BFE0D20-087B-4615-A72B-38CC61851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6384" y="3221621"/>
              <a:ext cx="11062948" cy="1466045"/>
            </a:xfrm>
            <a:prstGeom prst="rect">
              <a:avLst/>
            </a:prstGeom>
          </p:spPr>
        </p:pic>
      </p:grpSp>
      <p:pic>
        <p:nvPicPr>
          <p:cNvPr id="121" name="Picture 120">
            <a:extLst>
              <a:ext uri="{FF2B5EF4-FFF2-40B4-BE49-F238E27FC236}">
                <a16:creationId xmlns:a16="http://schemas.microsoft.com/office/drawing/2014/main" id="{04B04D4C-4455-4C46-B300-DA57668F6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5" y="498034"/>
            <a:ext cx="396979" cy="372508"/>
          </a:xfrm>
          <a:prstGeom prst="rect">
            <a:avLst/>
          </a:prstGeom>
        </p:spPr>
      </p:pic>
      <p:sp>
        <p:nvSpPr>
          <p:cNvPr id="122" name="Rectangle 121">
            <a:extLst>
              <a:ext uri="{FF2B5EF4-FFF2-40B4-BE49-F238E27FC236}">
                <a16:creationId xmlns:a16="http://schemas.microsoft.com/office/drawing/2014/main" id="{23B843CF-3E38-479F-8D8A-28773A2EC0F4}"/>
              </a:ext>
            </a:extLst>
          </p:cNvPr>
          <p:cNvSpPr/>
          <p:nvPr/>
        </p:nvSpPr>
        <p:spPr>
          <a:xfrm>
            <a:off x="658948" y="1114857"/>
            <a:ext cx="11125782" cy="398633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>
                <a:solidFill>
                  <a:schemeClr val="bg1"/>
                </a:solidFill>
              </a:rPr>
              <a:t>e.* </a:t>
            </a:r>
            <a:r>
              <a:rPr lang="en-US" sz="3600" dirty="0">
                <a:solidFill>
                  <a:schemeClr val="accent1"/>
                </a:solidFill>
              </a:rPr>
              <a:t>from </a:t>
            </a:r>
            <a:r>
              <a:rPr lang="en-US" sz="3600" dirty="0" err="1">
                <a:solidFill>
                  <a:schemeClr val="bg1"/>
                </a:solidFill>
              </a:rPr>
              <a:t>room_service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rs</a:t>
            </a:r>
            <a:r>
              <a:rPr lang="en-US" sz="3600" dirty="0">
                <a:solidFill>
                  <a:schemeClr val="bg1"/>
                </a:solidFill>
              </a:rPr>
              <a:t> ,</a:t>
            </a:r>
            <a:r>
              <a:rPr lang="en-US" sz="3600" dirty="0" err="1">
                <a:solidFill>
                  <a:schemeClr val="bg1"/>
                </a:solidFill>
              </a:rPr>
              <a:t>room_service_work_at_room</a:t>
            </a:r>
            <a:r>
              <a:rPr lang="en-US" sz="3600" dirty="0">
                <a:solidFill>
                  <a:schemeClr val="bg1"/>
                </a:solidFill>
              </a:rPr>
              <a:t> w ,Employee e </a:t>
            </a:r>
            <a:r>
              <a:rPr lang="en-US" sz="3600" dirty="0">
                <a:solidFill>
                  <a:schemeClr val="accent1"/>
                </a:solidFill>
              </a:rPr>
              <a:t>WHERE </a:t>
            </a:r>
            <a:r>
              <a:rPr lang="en-US" sz="3600" dirty="0" err="1">
                <a:solidFill>
                  <a:schemeClr val="bg1"/>
                </a:solidFill>
              </a:rPr>
              <a:t>w.Room_services_no</a:t>
            </a:r>
            <a:r>
              <a:rPr lang="en-US" sz="3600" dirty="0">
                <a:solidFill>
                  <a:schemeClr val="bg1"/>
                </a:solidFill>
              </a:rPr>
              <a:t>=101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w.Room_service_Employee_ID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rs.Employee_ID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rs.Employee_ID</a:t>
            </a:r>
            <a:r>
              <a:rPr lang="en-US" sz="3600" dirty="0">
                <a:solidFill>
                  <a:schemeClr val="bg1"/>
                </a:solidFill>
              </a:rPr>
              <a:t>=e.ID</a:t>
            </a:r>
            <a:r>
              <a:rPr lang="en-US" sz="3600" dirty="0">
                <a:solidFill>
                  <a:schemeClr val="accent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40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6" presetClass="exit" presetSubtype="37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xit" presetSubtype="37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87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8" fill="hold">
                      <p:stCondLst>
                        <p:cond delay="0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9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1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0" fill="hold">
                      <p:stCondLst>
                        <p:cond delay="0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7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0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183" restart="whenNotActive" fill="hold" evtFilter="cancelBubble" nodeType="interactiveSeq">
                <p:stCondLst>
                  <p:cond evt="onClick" delay="0">
                    <p:tgtEl>
                      <p:spTgt spid="6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4" fill="hold">
                      <p:stCondLst>
                        <p:cond delay="0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9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9"/>
                  </p:tgtEl>
                </p:cond>
              </p:nextCondLst>
            </p:seq>
            <p:seq concurrent="1" nextAc="seek">
              <p:cTn id="194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5" fill="hold">
                      <p:stCondLst>
                        <p:cond delay="0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215" restart="whenNotActive" fill="hold" evtFilter="cancelBubble" nodeType="interactiveSeq">
                <p:stCondLst>
                  <p:cond evt="onClick" delay="0">
                    <p:tgtEl>
                      <p:spTgt spid="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6" fill="hold">
                      <p:stCondLst>
                        <p:cond delay="0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2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8"/>
                  </p:tgtEl>
                </p:cond>
              </p:nextCondLst>
            </p:seq>
            <p:seq concurrent="1" nextAc="seek">
              <p:cTn id="226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seq concurrent="1" nextAc="seek">
              <p:cTn id="247" restart="whenNotActive" fill="hold" evtFilter="cancelBubble" nodeType="interactiveSeq">
                <p:stCondLst>
                  <p:cond evt="onClick" delay="0">
                    <p:tgtEl>
                      <p:spTgt spid="9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8" fill="hold">
                      <p:stCondLst>
                        <p:cond delay="0"/>
                      </p:stCondLst>
                      <p:childTnLst>
                        <p:par>
                          <p:cTn id="249" fill="hold">
                            <p:stCondLst>
                              <p:cond delay="0"/>
                            </p:stCondLst>
                            <p:childTnLst>
                              <p:par>
                                <p:cTn id="2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5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0"/>
                  </p:tgtEl>
                </p:cond>
              </p:nextCondLst>
            </p:seq>
            <p:seq concurrent="1" nextAc="seek">
              <p:cTn id="258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9" fill="hold">
                      <p:stCondLst>
                        <p:cond delay="0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2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3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6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7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279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0" fill="hold">
                      <p:stCondLst>
                        <p:cond delay="0"/>
                      </p:stCondLst>
                      <p:childTnLst>
                        <p:par>
                          <p:cTn id="281" fill="hold">
                            <p:stCondLst>
                              <p:cond delay="0"/>
                            </p:stCondLst>
                            <p:childTnLst>
                              <p:par>
                                <p:cTn id="28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28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4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8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9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seq concurrent="1" nextAc="seek">
              <p:cTn id="311" restart="whenNotActive" fill="hold" evtFilter="cancelBubble" nodeType="interactiveSeq">
                <p:stCondLst>
                  <p:cond evt="onClick" delay="0">
                    <p:tgtEl>
                      <p:spTgt spid="1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2" fill="hold">
                      <p:stCondLst>
                        <p:cond delay="0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6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32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1"/>
                  </p:tgtEl>
                </p:cond>
              </p:nextCondLst>
            </p:seq>
          </p:childTnLst>
        </p:cTn>
      </p:par>
    </p:tnLst>
    <p:bldLst>
      <p:bldP spid="12" grpId="2" animBg="1"/>
      <p:bldP spid="12" grpId="3" animBg="1"/>
      <p:bldP spid="35" grpId="2" animBg="1"/>
      <p:bldP spid="35" grpId="3" animBg="1"/>
      <p:bldP spid="44" grpId="0" animBg="1"/>
      <p:bldP spid="44" grpId="1" animBg="1"/>
      <p:bldP spid="52" grpId="0" animBg="1"/>
      <p:bldP spid="52" grpId="1" animBg="1"/>
      <p:bldP spid="61" grpId="0" animBg="1"/>
      <p:bldP spid="61" grpId="1" animBg="1"/>
      <p:bldP spid="70" grpId="0" animBg="1"/>
      <p:bldP spid="70" grpId="1" animBg="1"/>
      <p:bldP spid="77" grpId="0" animBg="1"/>
      <p:bldP spid="77" grpId="1" animBg="1"/>
      <p:bldP spid="91" grpId="0" animBg="1"/>
      <p:bldP spid="91" grpId="1" animBg="1"/>
      <p:bldP spid="114" grpId="0" animBg="1"/>
      <p:bldP spid="114" grpId="1" animBg="1"/>
      <p:bldP spid="122" grpId="0" animBg="1"/>
      <p:bldP spid="122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5A544DB-557E-4454-A917-8026C46181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6" name="Arrow: Right 5">
            <a:hlinkClick r:id="rId4" action="ppaction://hlinksldjump"/>
            <a:extLst>
              <a:ext uri="{FF2B5EF4-FFF2-40B4-BE49-F238E27FC236}">
                <a16:creationId xmlns:a16="http://schemas.microsoft.com/office/drawing/2014/main" id="{E1ECAB2E-B726-4DE2-84EC-08D67A8C792E}"/>
              </a:ext>
            </a:extLst>
          </p:cNvPr>
          <p:cNvSpPr/>
          <p:nvPr/>
        </p:nvSpPr>
        <p:spPr>
          <a:xfrm flipH="1">
            <a:off x="107748" y="6925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5" name="Wave 4">
            <a:extLst>
              <a:ext uri="{FF2B5EF4-FFF2-40B4-BE49-F238E27FC236}">
                <a16:creationId xmlns:a16="http://schemas.microsoft.com/office/drawing/2014/main" id="{AA0C4E84-F8C8-493C-8951-3624B666081B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68CA29-83BB-490F-AD46-27B20AEFA45B}"/>
              </a:ext>
            </a:extLst>
          </p:cNvPr>
          <p:cNvSpPr/>
          <p:nvPr/>
        </p:nvSpPr>
        <p:spPr>
          <a:xfrm>
            <a:off x="92415" y="886147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16</a:t>
            </a:r>
            <a:endParaRPr lang="ar-EG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51AC8B8-8D0E-4EC7-B095-964E201D4832}"/>
              </a:ext>
            </a:extLst>
          </p:cNvPr>
          <p:cNvSpPr/>
          <p:nvPr/>
        </p:nvSpPr>
        <p:spPr>
          <a:xfrm>
            <a:off x="92415" y="1453698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17</a:t>
            </a:r>
            <a:endParaRPr lang="ar-EG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B63D3C4-B71D-45F6-A75E-A0FC6136CDE7}"/>
              </a:ext>
            </a:extLst>
          </p:cNvPr>
          <p:cNvSpPr/>
          <p:nvPr/>
        </p:nvSpPr>
        <p:spPr>
          <a:xfrm>
            <a:off x="57222" y="2021249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18</a:t>
            </a:r>
            <a:endParaRPr lang="ar-EG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6F8E2F4-8F05-44FA-A61E-8A55BF3AA983}"/>
              </a:ext>
            </a:extLst>
          </p:cNvPr>
          <p:cNvSpPr/>
          <p:nvPr/>
        </p:nvSpPr>
        <p:spPr>
          <a:xfrm>
            <a:off x="63907" y="2586264"/>
            <a:ext cx="575270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19</a:t>
            </a:r>
            <a:endParaRPr lang="ar-EG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934E133-7253-4C91-856D-3D62CA0ED665}"/>
              </a:ext>
            </a:extLst>
          </p:cNvPr>
          <p:cNvSpPr/>
          <p:nvPr/>
        </p:nvSpPr>
        <p:spPr>
          <a:xfrm>
            <a:off x="67749" y="3182580"/>
            <a:ext cx="599936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20</a:t>
            </a:r>
            <a:endParaRPr lang="ar-EG" dirty="0"/>
          </a:p>
        </p:txBody>
      </p:sp>
      <p:sp>
        <p:nvSpPr>
          <p:cNvPr id="17" name="Oval 16">
            <a:hlinkClick r:id="rId5" action="ppaction://hlinksldjump"/>
            <a:extLst>
              <a:ext uri="{FF2B5EF4-FFF2-40B4-BE49-F238E27FC236}">
                <a16:creationId xmlns:a16="http://schemas.microsoft.com/office/drawing/2014/main" id="{4401F959-7F8F-4DA3-B9FD-CD21D058E1CB}"/>
              </a:ext>
            </a:extLst>
          </p:cNvPr>
          <p:cNvSpPr/>
          <p:nvPr/>
        </p:nvSpPr>
        <p:spPr>
          <a:xfrm>
            <a:off x="67749" y="3790326"/>
            <a:ext cx="599936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21</a:t>
            </a:r>
            <a:endParaRPr lang="ar-EG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954C2845-3DB3-4162-AFF5-E7BB5F6F2365}"/>
              </a:ext>
            </a:extLst>
          </p:cNvPr>
          <p:cNvSpPr/>
          <p:nvPr/>
        </p:nvSpPr>
        <p:spPr>
          <a:xfrm>
            <a:off x="39241" y="4398072"/>
            <a:ext cx="599936" cy="492837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22</a:t>
            </a:r>
            <a:endParaRPr lang="ar-EG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B3C23AD-6833-4861-8CC2-43E7AFB06915}"/>
              </a:ext>
            </a:extLst>
          </p:cNvPr>
          <p:cNvGrpSpPr/>
          <p:nvPr/>
        </p:nvGrpSpPr>
        <p:grpSpPr>
          <a:xfrm>
            <a:off x="689715" y="1531641"/>
            <a:ext cx="11368368" cy="3794717"/>
            <a:chOff x="689715" y="1531641"/>
            <a:chExt cx="11368368" cy="3794717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13D8F3B-FCCE-42F5-93C7-20BA113EEFA6}"/>
                </a:ext>
              </a:extLst>
            </p:cNvPr>
            <p:cNvSpPr/>
            <p:nvPr/>
          </p:nvSpPr>
          <p:spPr>
            <a:xfrm>
              <a:off x="689715" y="1531641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6"/>
              </a:pPr>
              <a:r>
                <a:rPr lang="en-US" sz="2400" dirty="0">
                  <a:solidFill>
                    <a:schemeClr val="bg1"/>
                  </a:solidFill>
                </a:rPr>
                <a:t>retrieve the client name and the room he has booked.</a:t>
              </a: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2FA2BF-52EA-4950-876F-0994232913B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7973" y="2504569"/>
              <a:ext cx="10991852" cy="2386340"/>
            </a:xfrm>
            <a:prstGeom prst="rect">
              <a:avLst/>
            </a:prstGeom>
          </p:spPr>
        </p:pic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B15F93CF-CCC7-4A1F-BE85-36FF5F5A04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6464" y="1821241"/>
            <a:ext cx="396979" cy="396979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F33820F-F1F1-49F3-B256-444C52035E28}"/>
              </a:ext>
            </a:extLst>
          </p:cNvPr>
          <p:cNvSpPr/>
          <p:nvPr/>
        </p:nvSpPr>
        <p:spPr>
          <a:xfrm>
            <a:off x="811008" y="2312588"/>
            <a:ext cx="11125782" cy="275492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 err="1">
                <a:solidFill>
                  <a:schemeClr val="bg1"/>
                </a:solidFill>
              </a:rPr>
              <a:t>c.Fname,c.Minit,c.Lname</a:t>
            </a:r>
            <a:r>
              <a:rPr lang="en-US" sz="3600" dirty="0">
                <a:solidFill>
                  <a:schemeClr val="bg1"/>
                </a:solidFill>
              </a:rPr>
              <a:t>, r.*</a:t>
            </a:r>
            <a:r>
              <a:rPr lang="en-US" sz="3600" dirty="0">
                <a:solidFill>
                  <a:schemeClr val="accent1"/>
                </a:solidFill>
              </a:rPr>
              <a:t> from </a:t>
            </a:r>
            <a:r>
              <a:rPr lang="en-US" sz="3600" dirty="0">
                <a:solidFill>
                  <a:schemeClr val="bg1"/>
                </a:solidFill>
              </a:rPr>
              <a:t>Client c, books b, Room r </a:t>
            </a:r>
            <a:r>
              <a:rPr lang="en-US" sz="3600" dirty="0">
                <a:solidFill>
                  <a:schemeClr val="accent1"/>
                </a:solidFill>
              </a:rPr>
              <a:t>WHERE </a:t>
            </a:r>
            <a:r>
              <a:rPr lang="en-US" sz="3600" dirty="0" err="1">
                <a:solidFill>
                  <a:schemeClr val="bg1"/>
                </a:solidFill>
              </a:rPr>
              <a:t>c.SSN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b.Client_SSN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b.services_service_name</a:t>
            </a:r>
            <a:r>
              <a:rPr lang="en-US" sz="3600" dirty="0">
                <a:solidFill>
                  <a:schemeClr val="bg1"/>
                </a:solidFill>
              </a:rPr>
              <a:t> ="Room“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b.services_no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r.services_no</a:t>
            </a:r>
            <a:r>
              <a:rPr lang="en-US" sz="3600" dirty="0">
                <a:solidFill>
                  <a:schemeClr val="bg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F44EBD5-6901-4E95-8F5A-D9685DE17F11}"/>
              </a:ext>
            </a:extLst>
          </p:cNvPr>
          <p:cNvGrpSpPr/>
          <p:nvPr/>
        </p:nvGrpSpPr>
        <p:grpSpPr>
          <a:xfrm>
            <a:off x="57222" y="4963087"/>
            <a:ext cx="599936" cy="492837"/>
            <a:chOff x="32556" y="5590704"/>
            <a:chExt cx="599936" cy="492837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B2448008-AEC7-48CF-B145-7CEF454FE627}"/>
                </a:ext>
              </a:extLst>
            </p:cNvPr>
            <p:cNvSpPr/>
            <p:nvPr/>
          </p:nvSpPr>
          <p:spPr>
            <a:xfrm>
              <a:off x="32556" y="5590704"/>
              <a:ext cx="599936" cy="492837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pic>
          <p:nvPicPr>
            <p:cNvPr id="29" name="Picture 28">
              <a:hlinkClick r:id="rId8" action="ppaction://hlinksldjump"/>
              <a:extLst>
                <a:ext uri="{FF2B5EF4-FFF2-40B4-BE49-F238E27FC236}">
                  <a16:creationId xmlns:a16="http://schemas.microsoft.com/office/drawing/2014/main" id="{95551C0A-EAF4-4BF0-8DDE-88D45977C73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47" y="5710045"/>
              <a:ext cx="254154" cy="254154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2629E0B2-FADD-4040-BA44-235863BD9FB8}"/>
              </a:ext>
            </a:extLst>
          </p:cNvPr>
          <p:cNvGrpSpPr/>
          <p:nvPr/>
        </p:nvGrpSpPr>
        <p:grpSpPr>
          <a:xfrm>
            <a:off x="2894267" y="424884"/>
            <a:ext cx="6764084" cy="6008227"/>
            <a:chOff x="2894267" y="424884"/>
            <a:chExt cx="6764084" cy="6008227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DAC00A0C-E19F-4EBD-B9CE-31C7AFFC9F7E}"/>
                </a:ext>
              </a:extLst>
            </p:cNvPr>
            <p:cNvSpPr/>
            <p:nvPr/>
          </p:nvSpPr>
          <p:spPr>
            <a:xfrm>
              <a:off x="2894267" y="424884"/>
              <a:ext cx="6764084" cy="600822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7"/>
              </a:pPr>
              <a:r>
                <a:rPr lang="en-US" sz="2400" dirty="0">
                  <a:solidFill>
                    <a:schemeClr val="accent1"/>
                  </a:solidFill>
                </a:rPr>
                <a:t>retrieve the name of the client and the date of rooms he booked.</a:t>
              </a:r>
            </a:p>
            <a:p>
              <a:pPr marL="457200" lvl="0" indent="-457200">
                <a:buFont typeface="+mj-lt"/>
                <a:buAutoNum type="arabicParenR" startAt="17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7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7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7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17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34BB2E91-5B3C-4017-A6BD-ADA9827C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6104" y="1453698"/>
              <a:ext cx="4590335" cy="4835591"/>
            </a:xfrm>
            <a:prstGeom prst="rect">
              <a:avLst/>
            </a:prstGeom>
          </p:spPr>
        </p:pic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4BD8BB59-CA65-4A24-A0A3-08649FE4CE29}"/>
              </a:ext>
            </a:extLst>
          </p:cNvPr>
          <p:cNvSpPr/>
          <p:nvPr/>
        </p:nvSpPr>
        <p:spPr>
          <a:xfrm>
            <a:off x="3108959" y="1307689"/>
            <a:ext cx="6188773" cy="498160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 err="1">
                <a:solidFill>
                  <a:schemeClr val="bg1"/>
                </a:solidFill>
              </a:rPr>
              <a:t>c.Fname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c.minit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c.Lname</a:t>
            </a:r>
            <a:r>
              <a:rPr lang="en-US" sz="3600" dirty="0">
                <a:solidFill>
                  <a:schemeClr val="bg1"/>
                </a:solidFill>
              </a:rPr>
              <a:t> , </a:t>
            </a:r>
            <a:r>
              <a:rPr lang="en-US" sz="3600" dirty="0" err="1">
                <a:solidFill>
                  <a:schemeClr val="bg1"/>
                </a:solidFill>
              </a:rPr>
              <a:t>bf.check_in_date</a:t>
            </a:r>
            <a:r>
              <a:rPr lang="en-US" sz="3600" dirty="0">
                <a:solidFill>
                  <a:schemeClr val="accent1"/>
                </a:solidFill>
              </a:rPr>
              <a:t> FROM  </a:t>
            </a:r>
            <a:r>
              <a:rPr lang="en-US" sz="3600" dirty="0">
                <a:solidFill>
                  <a:schemeClr val="bg1"/>
                </a:solidFill>
              </a:rPr>
              <a:t>Client c , books b , </a:t>
            </a:r>
            <a:r>
              <a:rPr lang="en-US" sz="3600" dirty="0" err="1">
                <a:solidFill>
                  <a:schemeClr val="bg1"/>
                </a:solidFill>
              </a:rPr>
              <a:t>boook_info</a:t>
            </a:r>
            <a:r>
              <a:rPr lang="en-US" sz="3600" dirty="0">
                <a:solidFill>
                  <a:schemeClr val="bg1"/>
                </a:solidFill>
              </a:rPr>
              <a:t> bf</a:t>
            </a:r>
            <a:r>
              <a:rPr lang="en-US" sz="3600" dirty="0">
                <a:solidFill>
                  <a:schemeClr val="accent1"/>
                </a:solidFill>
              </a:rPr>
              <a:t>  WHERE </a:t>
            </a:r>
            <a:r>
              <a:rPr lang="en-US" sz="3600" dirty="0" err="1">
                <a:solidFill>
                  <a:schemeClr val="bg1"/>
                </a:solidFill>
              </a:rPr>
              <a:t>c.SSN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b.Client_SSN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AND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b.boook_info_book_no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bf.book_no</a:t>
            </a:r>
            <a:r>
              <a:rPr lang="en-US" sz="3600" dirty="0">
                <a:solidFill>
                  <a:schemeClr val="accent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21D6F798-FE1A-4A1B-85F6-28B23C4EEB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253" y="863526"/>
            <a:ext cx="396979" cy="396979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7B3EBFDF-2FFC-46CF-9EE6-0685FC63C874}"/>
              </a:ext>
            </a:extLst>
          </p:cNvPr>
          <p:cNvGrpSpPr/>
          <p:nvPr/>
        </p:nvGrpSpPr>
        <p:grpSpPr>
          <a:xfrm>
            <a:off x="706927" y="1524022"/>
            <a:ext cx="11368368" cy="3794717"/>
            <a:chOff x="706927" y="1524022"/>
            <a:chExt cx="11368368" cy="3794717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26E9ADA-7183-493E-AB83-0FA58D7BC5C1}"/>
                </a:ext>
              </a:extLst>
            </p:cNvPr>
            <p:cNvSpPr/>
            <p:nvPr/>
          </p:nvSpPr>
          <p:spPr>
            <a:xfrm>
              <a:off x="706927" y="1524022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8"/>
              </a:pPr>
              <a:r>
                <a:rPr lang="en-US" sz="2400" dirty="0">
                  <a:solidFill>
                    <a:schemeClr val="bg1"/>
                  </a:solidFill>
                </a:rPr>
                <a:t>retrieve the client name and the table he has booked.</a:t>
              </a: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00DA8CB-8AD8-4E4D-A637-A11E080BB1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158" y="2359643"/>
              <a:ext cx="6255738" cy="2386340"/>
            </a:xfrm>
            <a:prstGeom prst="rect">
              <a:avLst/>
            </a:prstGeom>
          </p:spPr>
        </p:pic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0ECFFFF5-5B0F-4BBE-9AD3-E57044496E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70" y="1688028"/>
            <a:ext cx="396979" cy="39697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793D9B3-1E48-4237-901A-BA22B37029AD}"/>
              </a:ext>
            </a:extLst>
          </p:cNvPr>
          <p:cNvSpPr/>
          <p:nvPr/>
        </p:nvSpPr>
        <p:spPr>
          <a:xfrm>
            <a:off x="819614" y="2041452"/>
            <a:ext cx="11125782" cy="29906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 err="1">
                <a:solidFill>
                  <a:schemeClr val="bg1"/>
                </a:solidFill>
              </a:rPr>
              <a:t>c.Fname,c.Minit,c.Lname</a:t>
            </a:r>
            <a:r>
              <a:rPr lang="en-US" sz="3600" dirty="0">
                <a:solidFill>
                  <a:schemeClr val="bg1"/>
                </a:solidFill>
              </a:rPr>
              <a:t>, </a:t>
            </a:r>
            <a:r>
              <a:rPr lang="en-US" sz="3600" dirty="0" err="1">
                <a:solidFill>
                  <a:schemeClr val="bg1"/>
                </a:solidFill>
              </a:rPr>
              <a:t>r.services_no</a:t>
            </a:r>
            <a:r>
              <a:rPr lang="en-US" sz="3600" dirty="0">
                <a:solidFill>
                  <a:schemeClr val="accent1"/>
                </a:solidFill>
              </a:rPr>
              <a:t>  AS </a:t>
            </a:r>
            <a:r>
              <a:rPr lang="en-US" sz="3600" dirty="0">
                <a:solidFill>
                  <a:schemeClr val="bg1"/>
                </a:solidFill>
              </a:rPr>
              <a:t>"Table No" ,</a:t>
            </a:r>
            <a:r>
              <a:rPr lang="en-US" sz="3600" dirty="0" err="1">
                <a:solidFill>
                  <a:schemeClr val="bg1"/>
                </a:solidFill>
              </a:rPr>
              <a:t>r.total_Pricefrom</a:t>
            </a:r>
            <a:r>
              <a:rPr lang="en-US" sz="3600" dirty="0">
                <a:solidFill>
                  <a:schemeClr val="bg1"/>
                </a:solidFill>
              </a:rPr>
              <a:t> Client c, books b, Restaurant r</a:t>
            </a:r>
            <a:r>
              <a:rPr lang="en-US" sz="3600" dirty="0">
                <a:solidFill>
                  <a:schemeClr val="accent1"/>
                </a:solidFill>
              </a:rPr>
              <a:t>  WHERE </a:t>
            </a:r>
            <a:r>
              <a:rPr lang="en-US" sz="3600" dirty="0" err="1">
                <a:solidFill>
                  <a:schemeClr val="bg1"/>
                </a:solidFill>
              </a:rPr>
              <a:t>c.SSN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b.Client_SSNANDb.services_service_name</a:t>
            </a:r>
            <a:r>
              <a:rPr lang="en-US" sz="3600" dirty="0">
                <a:solidFill>
                  <a:schemeClr val="bg1"/>
                </a:solidFill>
              </a:rPr>
              <a:t> ="Restaurant“ </a:t>
            </a:r>
            <a:r>
              <a:rPr lang="en-US" sz="3600" dirty="0">
                <a:solidFill>
                  <a:schemeClr val="accent1"/>
                </a:solidFill>
              </a:rPr>
              <a:t>AND </a:t>
            </a:r>
            <a:r>
              <a:rPr lang="en-US" sz="3600" dirty="0" err="1">
                <a:solidFill>
                  <a:schemeClr val="bg1"/>
                </a:solidFill>
              </a:rPr>
              <a:t>b.services_no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r.services_no</a:t>
            </a:r>
            <a:r>
              <a:rPr lang="en-US" sz="3600" dirty="0">
                <a:solidFill>
                  <a:schemeClr val="bg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C2C4530D-E84A-4B1D-A170-60E87DBD996F}"/>
              </a:ext>
            </a:extLst>
          </p:cNvPr>
          <p:cNvGrpSpPr/>
          <p:nvPr/>
        </p:nvGrpSpPr>
        <p:grpSpPr>
          <a:xfrm>
            <a:off x="722272" y="1495398"/>
            <a:ext cx="11368368" cy="3794717"/>
            <a:chOff x="722272" y="1495398"/>
            <a:chExt cx="11368368" cy="379471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20EA1059-8C8C-43FC-BEDD-33ECE0427988}"/>
                </a:ext>
              </a:extLst>
            </p:cNvPr>
            <p:cNvSpPr/>
            <p:nvPr/>
          </p:nvSpPr>
          <p:spPr>
            <a:xfrm>
              <a:off x="722272" y="1495398"/>
              <a:ext cx="11368368" cy="379471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19"/>
              </a:pPr>
              <a:r>
                <a:rPr lang="en-US" sz="2400" dirty="0">
                  <a:solidFill>
                    <a:schemeClr val="accent1"/>
                  </a:solidFill>
                </a:rPr>
                <a:t>retrieve the client name and the hall he has booked.</a:t>
              </a: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FA53C547-B05B-4E8C-B86D-62D6B1A673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57864" y="2924908"/>
              <a:ext cx="10272551" cy="858246"/>
            </a:xfrm>
            <a:prstGeom prst="rect">
              <a:avLst/>
            </a:prstGeom>
          </p:spPr>
        </p:pic>
      </p:grpSp>
      <p:pic>
        <p:nvPicPr>
          <p:cNvPr id="51" name="Picture 50">
            <a:extLst>
              <a:ext uri="{FF2B5EF4-FFF2-40B4-BE49-F238E27FC236}">
                <a16:creationId xmlns:a16="http://schemas.microsoft.com/office/drawing/2014/main" id="{C34E100B-FB2B-4EB0-BC00-6F2FF49ACE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415" y="1659404"/>
            <a:ext cx="396979" cy="396979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6989F5C7-B133-4754-B523-B15DD90165D3}"/>
              </a:ext>
            </a:extLst>
          </p:cNvPr>
          <p:cNvSpPr/>
          <p:nvPr/>
        </p:nvSpPr>
        <p:spPr>
          <a:xfrm>
            <a:off x="779449" y="2085062"/>
            <a:ext cx="11125782" cy="29906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solidFill>
                  <a:schemeClr val="accent1"/>
                </a:solidFill>
              </a:rPr>
              <a:t>SELECT </a:t>
            </a:r>
            <a:r>
              <a:rPr lang="en-US" sz="3600" dirty="0" err="1">
                <a:solidFill>
                  <a:schemeClr val="bg1"/>
                </a:solidFill>
              </a:rPr>
              <a:t>c.Fname,c.Minit,c.Lname</a:t>
            </a:r>
            <a:r>
              <a:rPr lang="en-US" sz="3600" dirty="0">
                <a:solidFill>
                  <a:schemeClr val="bg1"/>
                </a:solidFill>
              </a:rPr>
              <a:t>, r.* </a:t>
            </a:r>
            <a:r>
              <a:rPr lang="en-US" sz="3600" dirty="0">
                <a:solidFill>
                  <a:schemeClr val="accent1"/>
                </a:solidFill>
              </a:rPr>
              <a:t>from </a:t>
            </a:r>
            <a:r>
              <a:rPr lang="en-US" sz="3600" dirty="0">
                <a:solidFill>
                  <a:schemeClr val="bg1"/>
                </a:solidFill>
              </a:rPr>
              <a:t>Client c, books b, Hall r  </a:t>
            </a:r>
            <a:r>
              <a:rPr lang="en-US" sz="3600" dirty="0">
                <a:solidFill>
                  <a:schemeClr val="accent1"/>
                </a:solidFill>
              </a:rPr>
              <a:t>WHERE </a:t>
            </a:r>
            <a:r>
              <a:rPr lang="en-US" sz="3600" dirty="0" err="1">
                <a:solidFill>
                  <a:schemeClr val="bg1"/>
                </a:solidFill>
              </a:rPr>
              <a:t>c.SSN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b.Client_SSN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>
                <a:solidFill>
                  <a:schemeClr val="accent1"/>
                </a:solidFill>
              </a:rPr>
              <a:t>AND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b.services_service_name</a:t>
            </a:r>
            <a:r>
              <a:rPr lang="en-US" sz="3600" dirty="0">
                <a:solidFill>
                  <a:schemeClr val="bg1"/>
                </a:solidFill>
              </a:rPr>
              <a:t> ="Hall“ </a:t>
            </a:r>
            <a:r>
              <a:rPr lang="en-US" sz="3600" dirty="0">
                <a:solidFill>
                  <a:schemeClr val="accent1"/>
                </a:solidFill>
              </a:rPr>
              <a:t>AND</a:t>
            </a:r>
            <a:r>
              <a:rPr lang="en-US" sz="3600" dirty="0">
                <a:solidFill>
                  <a:schemeClr val="bg1"/>
                </a:solidFill>
              </a:rPr>
              <a:t> </a:t>
            </a:r>
            <a:r>
              <a:rPr lang="en-US" sz="3600" dirty="0" err="1">
                <a:solidFill>
                  <a:schemeClr val="bg1"/>
                </a:solidFill>
              </a:rPr>
              <a:t>b.services_no</a:t>
            </a:r>
            <a:r>
              <a:rPr lang="en-US" sz="3600" dirty="0">
                <a:solidFill>
                  <a:schemeClr val="bg1"/>
                </a:solidFill>
              </a:rPr>
              <a:t>=</a:t>
            </a:r>
            <a:r>
              <a:rPr lang="en-US" sz="3600" dirty="0" err="1">
                <a:solidFill>
                  <a:schemeClr val="bg1"/>
                </a:solidFill>
              </a:rPr>
              <a:t>r.services_no</a:t>
            </a:r>
            <a:r>
              <a:rPr lang="en-US" sz="3600" dirty="0">
                <a:solidFill>
                  <a:schemeClr val="bg1"/>
                </a:solidFill>
              </a:rPr>
              <a:t>;</a:t>
            </a:r>
            <a:endParaRPr lang="ar-EG" sz="3600" dirty="0">
              <a:solidFill>
                <a:schemeClr val="bg1"/>
              </a:solidFill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0999A48-2542-4B86-8196-EB7EE261E81A}"/>
              </a:ext>
            </a:extLst>
          </p:cNvPr>
          <p:cNvGrpSpPr/>
          <p:nvPr/>
        </p:nvGrpSpPr>
        <p:grpSpPr>
          <a:xfrm>
            <a:off x="654522" y="388644"/>
            <a:ext cx="11537478" cy="6380147"/>
            <a:chOff x="654522" y="388644"/>
            <a:chExt cx="11537478" cy="6380147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EF83AD13-F2C7-4D15-A7AD-5BCA19C8F14C}"/>
                </a:ext>
              </a:extLst>
            </p:cNvPr>
            <p:cNvSpPr/>
            <p:nvPr/>
          </p:nvSpPr>
          <p:spPr>
            <a:xfrm>
              <a:off x="654522" y="388644"/>
              <a:ext cx="11537478" cy="638014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22"/>
              </a:pPr>
              <a:r>
                <a:rPr lang="en-US" sz="2400" dirty="0">
                  <a:solidFill>
                    <a:schemeClr val="bg1"/>
                  </a:solidFill>
                </a:rPr>
                <a:t>retrieve the rest of money that the client should pay .</a:t>
              </a:r>
            </a:p>
            <a:p>
              <a:pPr marL="457200" lvl="0" indent="-457200">
                <a:buFont typeface="+mj-lt"/>
                <a:buAutoNum type="arabicParenR" startAt="22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C47EF0D3-CD72-4696-9996-1148C9393B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3464" y="1010462"/>
              <a:ext cx="4763326" cy="5687219"/>
            </a:xfrm>
            <a:prstGeom prst="rect">
              <a:avLst/>
            </a:prstGeom>
          </p:spPr>
        </p:pic>
      </p:grpSp>
      <p:pic>
        <p:nvPicPr>
          <p:cNvPr id="59" name="Picture 58">
            <a:extLst>
              <a:ext uri="{FF2B5EF4-FFF2-40B4-BE49-F238E27FC236}">
                <a16:creationId xmlns:a16="http://schemas.microsoft.com/office/drawing/2014/main" id="{7AD83B86-EB9D-441C-BCC1-545709330E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9458" y="611094"/>
            <a:ext cx="396979" cy="396979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258A25A-B8A9-4C57-8A59-DC70AAE4B0C7}"/>
              </a:ext>
            </a:extLst>
          </p:cNvPr>
          <p:cNvSpPr/>
          <p:nvPr/>
        </p:nvSpPr>
        <p:spPr>
          <a:xfrm>
            <a:off x="827413" y="972009"/>
            <a:ext cx="11125782" cy="572567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/>
            <a:r>
              <a:rPr lang="en-US" sz="3200" dirty="0">
                <a:solidFill>
                  <a:schemeClr val="accent1"/>
                </a:solidFill>
              </a:rPr>
              <a:t>select </a:t>
            </a:r>
            <a:r>
              <a:rPr lang="en-US" sz="3200" dirty="0" err="1">
                <a:solidFill>
                  <a:schemeClr val="bg1"/>
                </a:solidFill>
              </a:rPr>
              <a:t>c.Fname</a:t>
            </a:r>
            <a:r>
              <a:rPr lang="en-US" sz="3200" dirty="0">
                <a:solidFill>
                  <a:schemeClr val="bg1"/>
                </a:solidFill>
              </a:rPr>
              <a:t> ,</a:t>
            </a:r>
            <a:r>
              <a:rPr lang="en-US" sz="3200" dirty="0" err="1">
                <a:solidFill>
                  <a:schemeClr val="bg1"/>
                </a:solidFill>
              </a:rPr>
              <a:t>c.SSN</a:t>
            </a:r>
            <a:r>
              <a:rPr lang="en-US" sz="3200" dirty="0">
                <a:solidFill>
                  <a:schemeClr val="bg1"/>
                </a:solidFill>
              </a:rPr>
              <a:t> ,(</a:t>
            </a:r>
            <a:r>
              <a:rPr lang="en-US" sz="3200" dirty="0" err="1">
                <a:solidFill>
                  <a:schemeClr val="bg1"/>
                </a:solidFill>
              </a:rPr>
              <a:t>bi.Total_price-bi.Payed_money</a:t>
            </a:r>
            <a:r>
              <a:rPr lang="en-US" sz="3200" dirty="0">
                <a:solidFill>
                  <a:schemeClr val="bg1"/>
                </a:solidFill>
              </a:rPr>
              <a:t> ) </a:t>
            </a:r>
          </a:p>
          <a:p>
            <a:pPr lvl="0"/>
            <a:r>
              <a:rPr lang="en-US" sz="3200" dirty="0">
                <a:solidFill>
                  <a:schemeClr val="accent4"/>
                </a:solidFill>
              </a:rPr>
              <a:t>'rest fees’  </a:t>
            </a:r>
            <a:r>
              <a:rPr lang="en-US" sz="3200" dirty="0">
                <a:solidFill>
                  <a:schemeClr val="accent1"/>
                </a:solidFill>
              </a:rPr>
              <a:t>from </a:t>
            </a:r>
            <a:r>
              <a:rPr lang="en-US" sz="3200" dirty="0">
                <a:solidFill>
                  <a:schemeClr val="bg1"/>
                </a:solidFill>
              </a:rPr>
              <a:t>client c</a:t>
            </a:r>
            <a:r>
              <a:rPr lang="en-US" sz="3200" dirty="0">
                <a:solidFill>
                  <a:schemeClr val="accent1"/>
                </a:solidFill>
              </a:rPr>
              <a:t> join </a:t>
            </a:r>
            <a:r>
              <a:rPr lang="en-US" sz="3200" dirty="0">
                <a:solidFill>
                  <a:schemeClr val="bg1"/>
                </a:solidFill>
              </a:rPr>
              <a:t>books b</a:t>
            </a:r>
            <a:r>
              <a:rPr lang="en-US" sz="3200" dirty="0">
                <a:solidFill>
                  <a:schemeClr val="accent1"/>
                </a:solidFill>
              </a:rPr>
              <a:t> </a:t>
            </a:r>
          </a:p>
          <a:p>
            <a:pPr lvl="0"/>
            <a:r>
              <a:rPr lang="en-US" sz="3200" dirty="0">
                <a:solidFill>
                  <a:schemeClr val="accent1"/>
                </a:solidFill>
              </a:rPr>
              <a:t>on </a:t>
            </a:r>
            <a:r>
              <a:rPr lang="en-US" sz="3200" dirty="0" err="1">
                <a:solidFill>
                  <a:schemeClr val="bg1"/>
                </a:solidFill>
              </a:rPr>
              <a:t>c.SSN</a:t>
            </a:r>
            <a:r>
              <a:rPr lang="en-US" sz="3200" dirty="0">
                <a:solidFill>
                  <a:schemeClr val="bg1"/>
                </a:solidFill>
              </a:rPr>
              <a:t>=</a:t>
            </a:r>
            <a:r>
              <a:rPr lang="en-US" sz="3200" dirty="0" err="1">
                <a:solidFill>
                  <a:schemeClr val="bg1"/>
                </a:solidFill>
              </a:rPr>
              <a:t>b.Client_SSN</a:t>
            </a:r>
            <a:r>
              <a:rPr lang="en-US" sz="3200" dirty="0">
                <a:solidFill>
                  <a:schemeClr val="bg1"/>
                </a:solidFill>
              </a:rPr>
              <a:t>  </a:t>
            </a:r>
          </a:p>
          <a:p>
            <a:pPr lvl="0"/>
            <a:r>
              <a:rPr lang="en-US" sz="3200" dirty="0">
                <a:solidFill>
                  <a:schemeClr val="accent1"/>
                </a:solidFill>
              </a:rPr>
              <a:t>join  </a:t>
            </a:r>
            <a:r>
              <a:rPr lang="en-US" sz="3200" dirty="0">
                <a:solidFill>
                  <a:schemeClr val="bg1"/>
                </a:solidFill>
              </a:rPr>
              <a:t>bill bi </a:t>
            </a:r>
            <a:r>
              <a:rPr lang="en-US" sz="3200" dirty="0">
                <a:solidFill>
                  <a:schemeClr val="accent1"/>
                </a:solidFill>
              </a:rPr>
              <a:t>on </a:t>
            </a:r>
            <a:r>
              <a:rPr lang="en-US" sz="3200" dirty="0" err="1">
                <a:solidFill>
                  <a:schemeClr val="bg1"/>
                </a:solidFill>
              </a:rPr>
              <a:t>b.Bill_No</a:t>
            </a:r>
            <a:r>
              <a:rPr lang="en-US" sz="3200" dirty="0">
                <a:solidFill>
                  <a:schemeClr val="bg1"/>
                </a:solidFill>
              </a:rPr>
              <a:t>=</a:t>
            </a:r>
            <a:r>
              <a:rPr lang="en-US" sz="3200" dirty="0" err="1">
                <a:solidFill>
                  <a:schemeClr val="bg1"/>
                </a:solidFill>
              </a:rPr>
              <a:t>bi.No</a:t>
            </a:r>
            <a:r>
              <a:rPr lang="en-US" sz="3200" dirty="0">
                <a:solidFill>
                  <a:schemeClr val="bg1"/>
                </a:solidFill>
              </a:rPr>
              <a:t>;</a:t>
            </a:r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505BDA6C-D6CC-4EE0-9778-BB3F61435974}"/>
              </a:ext>
            </a:extLst>
          </p:cNvPr>
          <p:cNvGrpSpPr/>
          <p:nvPr/>
        </p:nvGrpSpPr>
        <p:grpSpPr>
          <a:xfrm>
            <a:off x="681816" y="388644"/>
            <a:ext cx="11376267" cy="6380147"/>
            <a:chOff x="681816" y="388644"/>
            <a:chExt cx="11537478" cy="6380147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542CC674-0246-4A0A-A247-9892D42D8C0E}"/>
                </a:ext>
              </a:extLst>
            </p:cNvPr>
            <p:cNvSpPr/>
            <p:nvPr/>
          </p:nvSpPr>
          <p:spPr>
            <a:xfrm>
              <a:off x="681816" y="388644"/>
              <a:ext cx="11537478" cy="6380147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marL="457200" lvl="0" indent="-457200">
                <a:buFont typeface="+mj-lt"/>
                <a:buAutoNum type="arabicParenR" startAt="20"/>
              </a:pPr>
              <a:r>
                <a:rPr lang="en-US" sz="2400" dirty="0">
                  <a:solidFill>
                    <a:schemeClr val="bg1"/>
                  </a:solidFill>
                </a:rPr>
                <a:t>using grouping and some aggregation function retrieve clients name that booked more than one room and return the number of rooms he booked.</a:t>
              </a:r>
            </a:p>
            <a:p>
              <a:pPr marL="457200" lvl="0" indent="-457200">
                <a:buFont typeface="+mj-lt"/>
                <a:buAutoNum type="arabicParenR" startAt="22"/>
              </a:pPr>
              <a:endParaRPr lang="en-US" sz="2400" dirty="0">
                <a:solidFill>
                  <a:schemeClr val="bg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marL="457200" lvl="0" indent="-457200">
                <a:buFont typeface="+mj-lt"/>
                <a:buAutoNum type="arabicParenR" startAt="21"/>
              </a:pPr>
              <a:endParaRPr lang="en-US" sz="2400" dirty="0">
                <a:solidFill>
                  <a:schemeClr val="accent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sz="2400" dirty="0">
                <a:solidFill>
                  <a:schemeClr val="bg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lvl="0"/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  <a:p>
              <a:pPr marL="342900" lvl="0" indent="-342900">
                <a:buFont typeface="+mj-lt"/>
                <a:buAutoNum type="arabicParenR"/>
              </a:pPr>
              <a:endParaRPr lang="en-US" dirty="0">
                <a:solidFill>
                  <a:schemeClr val="accent1"/>
                </a:solidFill>
              </a:endParaRPr>
            </a:p>
          </p:txBody>
        </p: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1A83D227-A99E-490D-A39C-41F017A33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3284" y="2793618"/>
              <a:ext cx="7146344" cy="1474642"/>
            </a:xfrm>
            <a:prstGeom prst="rect">
              <a:avLst/>
            </a:prstGeom>
          </p:spPr>
        </p:pic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D288A525-856E-47D6-B56D-FF15CB4394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575" y="656207"/>
            <a:ext cx="396979" cy="396979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50E3E904-93EB-483B-B500-1EDD8D33A4CF}"/>
              </a:ext>
            </a:extLst>
          </p:cNvPr>
          <p:cNvSpPr/>
          <p:nvPr/>
        </p:nvSpPr>
        <p:spPr>
          <a:xfrm>
            <a:off x="1028167" y="1495398"/>
            <a:ext cx="10857003" cy="4819070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/>
            <a:r>
              <a:rPr lang="en-US" sz="3200" dirty="0">
                <a:solidFill>
                  <a:schemeClr val="accent1"/>
                </a:solidFill>
              </a:rPr>
              <a:t>SELECT </a:t>
            </a:r>
            <a:r>
              <a:rPr lang="en-US" sz="3200" dirty="0" err="1">
                <a:solidFill>
                  <a:schemeClr val="bg1"/>
                </a:solidFill>
              </a:rPr>
              <a:t>c.Fname,c.Minit,c.Lname</a:t>
            </a:r>
            <a:r>
              <a:rPr lang="en-US" sz="3200" dirty="0">
                <a:solidFill>
                  <a:schemeClr val="bg1"/>
                </a:solidFill>
              </a:rPr>
              <a:t> , </a:t>
            </a:r>
            <a:r>
              <a:rPr lang="en-US" sz="3200" dirty="0">
                <a:solidFill>
                  <a:schemeClr val="accent2"/>
                </a:solidFill>
              </a:rPr>
              <a:t>count</a:t>
            </a:r>
            <a:r>
              <a:rPr lang="en-US" sz="3200" dirty="0">
                <a:solidFill>
                  <a:schemeClr val="bg1"/>
                </a:solidFill>
              </a:rPr>
              <a:t>(</a:t>
            </a:r>
            <a:r>
              <a:rPr lang="en-US" sz="3200" dirty="0" err="1">
                <a:solidFill>
                  <a:schemeClr val="bg1"/>
                </a:solidFill>
              </a:rPr>
              <a:t>r.services_no</a:t>
            </a:r>
            <a:r>
              <a:rPr lang="en-US" sz="3200" dirty="0">
                <a:solidFill>
                  <a:schemeClr val="bg1"/>
                </a:solidFill>
              </a:rPr>
              <a:t>) </a:t>
            </a:r>
            <a:r>
              <a:rPr lang="en-US" sz="3200" dirty="0">
                <a:solidFill>
                  <a:schemeClr val="accent1"/>
                </a:solidFill>
              </a:rPr>
              <a:t>AS </a:t>
            </a:r>
            <a:r>
              <a:rPr lang="en-US" sz="3200" dirty="0" err="1">
                <a:solidFill>
                  <a:schemeClr val="bg1"/>
                </a:solidFill>
              </a:rPr>
              <a:t>RoomNumbers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from </a:t>
            </a:r>
            <a:r>
              <a:rPr lang="en-US" sz="3200" dirty="0">
                <a:solidFill>
                  <a:schemeClr val="bg1"/>
                </a:solidFill>
              </a:rPr>
              <a:t>Client </a:t>
            </a:r>
            <a:r>
              <a:rPr lang="en-US" sz="3200" dirty="0" err="1">
                <a:solidFill>
                  <a:schemeClr val="bg1"/>
                </a:solidFill>
              </a:rPr>
              <a:t>c,books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 err="1">
                <a:solidFill>
                  <a:schemeClr val="bg1"/>
                </a:solidFill>
              </a:rPr>
              <a:t>b,Room</a:t>
            </a:r>
            <a:r>
              <a:rPr lang="en-US" sz="3200" dirty="0">
                <a:solidFill>
                  <a:schemeClr val="bg1"/>
                </a:solidFill>
              </a:rPr>
              <a:t> r</a:t>
            </a:r>
            <a:r>
              <a:rPr lang="en-US" sz="3200" dirty="0">
                <a:solidFill>
                  <a:schemeClr val="accent1"/>
                </a:solidFill>
              </a:rPr>
              <a:t> WHERE </a:t>
            </a:r>
            <a:r>
              <a:rPr lang="en-US" sz="3200" dirty="0" err="1">
                <a:solidFill>
                  <a:schemeClr val="bg1"/>
                </a:solidFill>
              </a:rPr>
              <a:t>c.SSN</a:t>
            </a:r>
            <a:r>
              <a:rPr lang="en-US" sz="3200" dirty="0">
                <a:solidFill>
                  <a:schemeClr val="bg1"/>
                </a:solidFill>
              </a:rPr>
              <a:t> =</a:t>
            </a:r>
            <a:r>
              <a:rPr lang="en-US" sz="3200" dirty="0" err="1">
                <a:solidFill>
                  <a:schemeClr val="bg1"/>
                </a:solidFill>
              </a:rPr>
              <a:t>b.Client_SSN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AND </a:t>
            </a:r>
            <a:r>
              <a:rPr lang="en-US" sz="3200" dirty="0" err="1">
                <a:solidFill>
                  <a:schemeClr val="bg1"/>
                </a:solidFill>
              </a:rPr>
              <a:t>b.services_service_name</a:t>
            </a:r>
            <a:r>
              <a:rPr lang="en-US" sz="3200" dirty="0">
                <a:solidFill>
                  <a:schemeClr val="bg1"/>
                </a:solidFill>
              </a:rPr>
              <a:t>="room“ </a:t>
            </a:r>
            <a:r>
              <a:rPr lang="en-US" sz="3200" dirty="0">
                <a:solidFill>
                  <a:schemeClr val="accent1"/>
                </a:solidFill>
              </a:rPr>
              <a:t>AND </a:t>
            </a:r>
            <a:r>
              <a:rPr lang="en-US" sz="3200" dirty="0" err="1">
                <a:solidFill>
                  <a:schemeClr val="bg1"/>
                </a:solidFill>
              </a:rPr>
              <a:t>b.services_no</a:t>
            </a:r>
            <a:r>
              <a:rPr lang="en-US" sz="3200" dirty="0">
                <a:solidFill>
                  <a:schemeClr val="bg1"/>
                </a:solidFill>
              </a:rPr>
              <a:t>= </a:t>
            </a:r>
            <a:r>
              <a:rPr lang="en-US" sz="3200" dirty="0" err="1">
                <a:solidFill>
                  <a:schemeClr val="bg1"/>
                </a:solidFill>
              </a:rPr>
              <a:t>r.services_no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group by </a:t>
            </a:r>
            <a:r>
              <a:rPr lang="en-US" sz="3200" dirty="0" err="1">
                <a:solidFill>
                  <a:schemeClr val="bg1"/>
                </a:solidFill>
              </a:rPr>
              <a:t>c.SSN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r>
              <a:rPr lang="en-US" sz="3200" dirty="0">
                <a:solidFill>
                  <a:schemeClr val="accent1"/>
                </a:solidFill>
              </a:rPr>
              <a:t>HAVING </a:t>
            </a:r>
            <a:r>
              <a:rPr lang="en-US" sz="3200" dirty="0" err="1">
                <a:solidFill>
                  <a:schemeClr val="bg1"/>
                </a:solidFill>
              </a:rPr>
              <a:t>RoomNumbers</a:t>
            </a:r>
            <a:r>
              <a:rPr lang="en-US" sz="3200" dirty="0">
                <a:solidFill>
                  <a:schemeClr val="bg1"/>
                </a:solidFill>
              </a:rPr>
              <a:t>&gt;1</a:t>
            </a:r>
            <a:r>
              <a:rPr lang="en-US" sz="3200" dirty="0">
                <a:solidFill>
                  <a:schemeClr val="accent1"/>
                </a:solidFill>
              </a:rPr>
              <a:t> ORDER BY </a:t>
            </a:r>
            <a:r>
              <a:rPr lang="en-US" sz="3200" dirty="0" err="1">
                <a:solidFill>
                  <a:schemeClr val="bg1"/>
                </a:solidFill>
              </a:rPr>
              <a:t>RoomNumbers</a:t>
            </a:r>
            <a:r>
              <a:rPr lang="en-US" sz="3200" dirty="0">
                <a:solidFill>
                  <a:schemeClr val="accent1"/>
                </a:solidFill>
              </a:rPr>
              <a:t> DESC;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9502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66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7" fill="hold">
                      <p:stCondLst>
                        <p:cond delay="0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7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7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8" fill="hold">
                      <p:stCondLst>
                        <p:cond delay="0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98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9" fill="hold">
                      <p:stCondLst>
                        <p:cond delay="0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0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130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1" fill="hold">
                      <p:stCondLst>
                        <p:cond delay="0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14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7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6" presetClass="exit" presetSubtype="37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17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0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6" grpId="0" animBg="1"/>
      <p:bldP spid="36" grpId="1" animBg="1"/>
      <p:bldP spid="44" grpId="0" animBg="1"/>
      <p:bldP spid="44" grpId="1" animBg="1"/>
      <p:bldP spid="52" grpId="0" animBg="1"/>
      <p:bldP spid="52" grpId="1" animBg="1"/>
      <p:bldP spid="60" grpId="0" animBg="1"/>
      <p:bldP spid="60" grpId="1" animBg="1"/>
      <p:bldP spid="71" grpId="0" animBg="1"/>
      <p:bldP spid="71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8ADC637-A077-474F-BD2C-7E1CCEB400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C4AD0F9B-4FD6-409F-B14C-5CC928BF6369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C74A0A26-40B8-421E-83EF-45EC60F1A036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0B6F9A-2FB7-4516-896D-3F3696FB7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0A54DFA-7601-4441-93EA-3AA2609E79A0}"/>
              </a:ext>
            </a:extLst>
          </p:cNvPr>
          <p:cNvSpPr/>
          <p:nvPr/>
        </p:nvSpPr>
        <p:spPr>
          <a:xfrm>
            <a:off x="210186" y="388644"/>
            <a:ext cx="11804348" cy="63801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arenR" startAt="23"/>
            </a:pPr>
            <a:endParaRPr lang="en-US" sz="24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arenR" startAt="23"/>
            </a:pPr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lvl="0"/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EE4C92-115C-4FA3-A38C-2178747FEB5D}"/>
              </a:ext>
            </a:extLst>
          </p:cNvPr>
          <p:cNvSpPr/>
          <p:nvPr/>
        </p:nvSpPr>
        <p:spPr>
          <a:xfrm>
            <a:off x="702402" y="884308"/>
            <a:ext cx="4921967" cy="8229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jop_type</a:t>
            </a:r>
            <a:r>
              <a:rPr lang="en-US" dirty="0"/>
              <a:t> , </a:t>
            </a:r>
            <a:r>
              <a:rPr lang="en-US" b="1" dirty="0">
                <a:solidFill>
                  <a:schemeClr val="tx1"/>
                </a:solidFill>
              </a:rPr>
              <a:t>COUNT</a:t>
            </a:r>
            <a:r>
              <a:rPr lang="en-US" dirty="0"/>
              <a:t>(ID) </a:t>
            </a:r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dirty="0"/>
              <a:t> employee </a:t>
            </a:r>
          </a:p>
          <a:p>
            <a:r>
              <a:rPr lang="en-US" b="1" dirty="0">
                <a:solidFill>
                  <a:schemeClr val="tx1"/>
                </a:solidFill>
              </a:rPr>
              <a:t>GROUP BY </a:t>
            </a:r>
            <a:r>
              <a:rPr lang="en-US" dirty="0" err="1"/>
              <a:t>jop_type</a:t>
            </a:r>
            <a:r>
              <a:rPr lang="en-US" dirty="0"/>
              <a:t>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7C5CCF-A27E-49D7-9C0D-14DF87C92605}"/>
              </a:ext>
            </a:extLst>
          </p:cNvPr>
          <p:cNvSpPr txBox="1"/>
          <p:nvPr/>
        </p:nvSpPr>
        <p:spPr>
          <a:xfrm>
            <a:off x="266601" y="495127"/>
            <a:ext cx="5446395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3"/>
            </a:pPr>
            <a:r>
              <a:rPr lang="en-US" dirty="0">
                <a:solidFill>
                  <a:schemeClr val="bg1"/>
                </a:solidFill>
              </a:rPr>
              <a:t>To retrieve the number of employee in each job type</a:t>
            </a:r>
          </a:p>
          <a:p>
            <a:endParaRPr lang="ar-EG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B1BFE8-7349-491B-8D8A-A70559CD3407}"/>
              </a:ext>
            </a:extLst>
          </p:cNvPr>
          <p:cNvSpPr txBox="1"/>
          <p:nvPr/>
        </p:nvSpPr>
        <p:spPr>
          <a:xfrm>
            <a:off x="177466" y="1765287"/>
            <a:ext cx="63819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4"/>
            </a:pPr>
            <a:r>
              <a:rPr lang="en-US" dirty="0">
                <a:solidFill>
                  <a:schemeClr val="bg1"/>
                </a:solidFill>
              </a:rPr>
              <a:t>To retrieve  number of rooms according to the number of beds</a:t>
            </a:r>
          </a:p>
          <a:p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5AEED49-AC53-46A0-9410-F0F61D740542}"/>
              </a:ext>
            </a:extLst>
          </p:cNvPr>
          <p:cNvSpPr/>
          <p:nvPr/>
        </p:nvSpPr>
        <p:spPr>
          <a:xfrm>
            <a:off x="666257" y="2213137"/>
            <a:ext cx="4921967" cy="10901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Type_by_beds</a:t>
            </a:r>
            <a:r>
              <a:rPr lang="en-US" dirty="0"/>
              <a:t> , </a:t>
            </a:r>
            <a:r>
              <a:rPr lang="en-US" b="1" dirty="0">
                <a:solidFill>
                  <a:schemeClr val="tx1"/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services_no</a:t>
            </a:r>
            <a:r>
              <a:rPr lang="en-US" dirty="0"/>
              <a:t>) </a:t>
            </a:r>
            <a:r>
              <a:rPr lang="en-US" b="1" dirty="0">
                <a:solidFill>
                  <a:schemeClr val="tx1"/>
                </a:solidFill>
              </a:rPr>
              <a:t>AS</a:t>
            </a:r>
            <a:r>
              <a:rPr lang="en-US" dirty="0"/>
              <a:t> 'number of rooms' </a:t>
            </a:r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dirty="0"/>
              <a:t> room</a:t>
            </a:r>
          </a:p>
          <a:p>
            <a:r>
              <a:rPr lang="en-US" b="1" dirty="0">
                <a:solidFill>
                  <a:schemeClr val="tx1"/>
                </a:solidFill>
              </a:rPr>
              <a:t>GROUP BY  </a:t>
            </a:r>
            <a:r>
              <a:rPr lang="en-US" dirty="0" err="1"/>
              <a:t>Type_by_beds</a:t>
            </a:r>
            <a:r>
              <a:rPr lang="en-US" dirty="0"/>
              <a:t> ;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6D47BEE-10EE-4682-BCC9-C105F5BEF59B}"/>
              </a:ext>
            </a:extLst>
          </p:cNvPr>
          <p:cNvSpPr txBox="1"/>
          <p:nvPr/>
        </p:nvSpPr>
        <p:spPr>
          <a:xfrm>
            <a:off x="177466" y="3303270"/>
            <a:ext cx="63819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5"/>
            </a:pPr>
            <a:r>
              <a:rPr lang="en-US" dirty="0">
                <a:solidFill>
                  <a:schemeClr val="bg1"/>
                </a:solidFill>
              </a:rPr>
              <a:t>To retrieve  number of rooms according to the type of room	</a:t>
            </a:r>
          </a:p>
          <a:p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5B179-B556-4839-82A7-18F0BDBF8667}"/>
              </a:ext>
            </a:extLst>
          </p:cNvPr>
          <p:cNvSpPr/>
          <p:nvPr/>
        </p:nvSpPr>
        <p:spPr>
          <a:xfrm>
            <a:off x="666257" y="3751120"/>
            <a:ext cx="4921967" cy="10901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dirty="0"/>
              <a:t>  </a:t>
            </a:r>
            <a:r>
              <a:rPr lang="en-US" dirty="0" err="1"/>
              <a:t>Type_by_size</a:t>
            </a:r>
            <a:r>
              <a:rPr lang="en-US" dirty="0"/>
              <a:t> , </a:t>
            </a:r>
            <a:r>
              <a:rPr lang="en-US" b="1" dirty="0">
                <a:solidFill>
                  <a:schemeClr val="tx1"/>
                </a:solidFill>
              </a:rPr>
              <a:t>count</a:t>
            </a:r>
            <a:r>
              <a:rPr lang="en-US" dirty="0"/>
              <a:t>(</a:t>
            </a:r>
            <a:r>
              <a:rPr lang="en-US" dirty="0" err="1"/>
              <a:t>services_no</a:t>
            </a:r>
            <a:r>
              <a:rPr lang="en-US" dirty="0"/>
              <a:t>) </a:t>
            </a:r>
            <a:r>
              <a:rPr lang="en-US" b="1" dirty="0">
                <a:solidFill>
                  <a:schemeClr val="tx1"/>
                </a:solidFill>
              </a:rPr>
              <a:t>AS</a:t>
            </a:r>
            <a:r>
              <a:rPr lang="en-US" dirty="0"/>
              <a:t> 'number of rooms' </a:t>
            </a:r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dirty="0"/>
              <a:t> room</a:t>
            </a:r>
          </a:p>
          <a:p>
            <a:r>
              <a:rPr lang="en-US" b="1" dirty="0">
                <a:solidFill>
                  <a:schemeClr val="tx1"/>
                </a:solidFill>
              </a:rPr>
              <a:t>GROUP BY  </a:t>
            </a:r>
            <a:r>
              <a:rPr lang="en-US" dirty="0" err="1"/>
              <a:t>Type_by_size</a:t>
            </a:r>
            <a:r>
              <a:rPr lang="en-US" dirty="0"/>
              <a:t>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335FF7C-F749-43C8-B2A5-F0C3378AF6BE}"/>
              </a:ext>
            </a:extLst>
          </p:cNvPr>
          <p:cNvSpPr txBox="1"/>
          <p:nvPr/>
        </p:nvSpPr>
        <p:spPr>
          <a:xfrm>
            <a:off x="177466" y="4803186"/>
            <a:ext cx="6381924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6"/>
            </a:pPr>
            <a:r>
              <a:rPr lang="en-US" dirty="0">
                <a:solidFill>
                  <a:schemeClr val="bg1"/>
                </a:solidFill>
              </a:rPr>
              <a:t>To retrieve the  name of each client and the his bill details</a:t>
            </a:r>
          </a:p>
          <a:p>
            <a:endParaRPr lang="ar-EG" dirty="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81CDF1F-AB28-44A5-A305-A97C6E8EB283}"/>
              </a:ext>
            </a:extLst>
          </p:cNvPr>
          <p:cNvSpPr/>
          <p:nvPr/>
        </p:nvSpPr>
        <p:spPr>
          <a:xfrm>
            <a:off x="666257" y="5251036"/>
            <a:ext cx="4921967" cy="1090133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dirty="0"/>
              <a:t> </a:t>
            </a:r>
            <a:r>
              <a:rPr lang="en-US" dirty="0" err="1"/>
              <a:t>c.Fname</a:t>
            </a:r>
            <a:r>
              <a:rPr lang="en-US" dirty="0"/>
              <a:t> ,</a:t>
            </a:r>
            <a:r>
              <a:rPr lang="en-US" dirty="0" err="1"/>
              <a:t>c.SSN</a:t>
            </a:r>
            <a:r>
              <a:rPr lang="en-US" dirty="0"/>
              <a:t> ,bi.* </a:t>
            </a:r>
          </a:p>
          <a:p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dirty="0"/>
              <a:t> client c </a:t>
            </a:r>
            <a:r>
              <a:rPr lang="en-US" b="1" dirty="0">
                <a:solidFill>
                  <a:schemeClr val="tx1"/>
                </a:solidFill>
              </a:rPr>
              <a:t>join</a:t>
            </a:r>
            <a:r>
              <a:rPr lang="en-US" dirty="0"/>
              <a:t> books b </a:t>
            </a:r>
            <a:r>
              <a:rPr lang="en-US" b="1" dirty="0">
                <a:solidFill>
                  <a:schemeClr val="tx1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c.SSN</a:t>
            </a:r>
            <a:r>
              <a:rPr lang="en-US" dirty="0"/>
              <a:t>=</a:t>
            </a:r>
            <a:r>
              <a:rPr lang="en-US" dirty="0" err="1"/>
              <a:t>b.Client_SSN</a:t>
            </a:r>
            <a:r>
              <a:rPr lang="en-US" dirty="0"/>
              <a:t> </a:t>
            </a:r>
            <a:r>
              <a:rPr lang="en-US" b="1" dirty="0">
                <a:solidFill>
                  <a:schemeClr val="tx1"/>
                </a:solidFill>
              </a:rPr>
              <a:t>join</a:t>
            </a:r>
            <a:r>
              <a:rPr lang="en-US" dirty="0"/>
              <a:t> bill bi </a:t>
            </a:r>
            <a:r>
              <a:rPr lang="en-US" b="1" dirty="0">
                <a:solidFill>
                  <a:schemeClr val="tx1"/>
                </a:solidFill>
              </a:rPr>
              <a:t>on</a:t>
            </a:r>
            <a:r>
              <a:rPr lang="en-US" dirty="0"/>
              <a:t> </a:t>
            </a:r>
            <a:r>
              <a:rPr lang="en-US" dirty="0" err="1"/>
              <a:t>b.Bill_No</a:t>
            </a:r>
            <a:r>
              <a:rPr lang="en-US" dirty="0"/>
              <a:t>=</a:t>
            </a:r>
            <a:r>
              <a:rPr lang="en-US" dirty="0" err="1"/>
              <a:t>bi.No</a:t>
            </a:r>
            <a:r>
              <a:rPr lang="en-US" dirty="0"/>
              <a:t>;</a:t>
            </a:r>
          </a:p>
        </p:txBody>
      </p:sp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970CD062-18E8-4ECD-822B-80632EF932E3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DCD0F80-E21C-4D87-9902-82AA08F20C0C}"/>
              </a:ext>
            </a:extLst>
          </p:cNvPr>
          <p:cNvSpPr txBox="1"/>
          <p:nvPr/>
        </p:nvSpPr>
        <p:spPr>
          <a:xfrm>
            <a:off x="6535419" y="454351"/>
            <a:ext cx="54463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7"/>
            </a:pPr>
            <a:r>
              <a:rPr lang="en-US" dirty="0">
                <a:solidFill>
                  <a:schemeClr val="bg1"/>
                </a:solidFill>
              </a:rPr>
              <a:t>to retrieve the employee that work in Kitchen</a:t>
            </a:r>
            <a:endParaRPr lang="ar-EG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BF45CF-7169-420C-8ADE-4B85E105B8D2}"/>
              </a:ext>
            </a:extLst>
          </p:cNvPr>
          <p:cNvSpPr/>
          <p:nvPr/>
        </p:nvSpPr>
        <p:spPr>
          <a:xfrm>
            <a:off x="6765683" y="815699"/>
            <a:ext cx="4921967" cy="13974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b="1" dirty="0">
                <a:solidFill>
                  <a:schemeClr val="bg1"/>
                </a:solidFill>
              </a:rPr>
              <a:t> e.* ,</a:t>
            </a:r>
            <a:r>
              <a:rPr lang="en-US" b="1" dirty="0">
                <a:solidFill>
                  <a:schemeClr val="tx1"/>
                </a:solidFill>
              </a:rPr>
              <a:t>count</a:t>
            </a:r>
            <a:r>
              <a:rPr lang="en-US" b="1" dirty="0">
                <a:solidFill>
                  <a:schemeClr val="bg1"/>
                </a:solidFill>
              </a:rPr>
              <a:t>(ID) ' no of table he served',</a:t>
            </a:r>
            <a:r>
              <a:rPr lang="en-US" b="1" dirty="0" err="1">
                <a:solidFill>
                  <a:schemeClr val="bg1"/>
                </a:solidFill>
              </a:rPr>
              <a:t>k.Position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b="1" dirty="0">
                <a:solidFill>
                  <a:schemeClr val="bg1"/>
                </a:solidFill>
              </a:rPr>
              <a:t> Employee e, </a:t>
            </a:r>
            <a:r>
              <a:rPr lang="en-US" b="1" dirty="0" err="1">
                <a:solidFill>
                  <a:schemeClr val="bg1"/>
                </a:solidFill>
              </a:rPr>
              <a:t>kitchen_worker</a:t>
            </a:r>
            <a:r>
              <a:rPr lang="en-US" b="1" dirty="0">
                <a:solidFill>
                  <a:schemeClr val="bg1"/>
                </a:solidFill>
              </a:rPr>
              <a:t> k </a:t>
            </a:r>
            <a:r>
              <a:rPr lang="en-US" b="1" dirty="0">
                <a:solidFill>
                  <a:schemeClr val="tx1"/>
                </a:solidFill>
              </a:rPr>
              <a:t>WHERE </a:t>
            </a:r>
            <a:r>
              <a:rPr lang="en-US" b="1" dirty="0">
                <a:solidFill>
                  <a:schemeClr val="bg1"/>
                </a:solidFill>
              </a:rPr>
              <a:t>e.ID=</a:t>
            </a:r>
            <a:r>
              <a:rPr lang="en-US" b="1" dirty="0" err="1">
                <a:solidFill>
                  <a:schemeClr val="bg1"/>
                </a:solidFill>
              </a:rPr>
              <a:t>k.Employee_ID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group by </a:t>
            </a:r>
            <a:r>
              <a:rPr lang="en-US" b="1" dirty="0" err="1">
                <a:solidFill>
                  <a:schemeClr val="bg1"/>
                </a:solidFill>
              </a:rPr>
              <a:t>Fname</a:t>
            </a:r>
            <a:r>
              <a:rPr lang="en-US" b="1" dirty="0">
                <a:solidFill>
                  <a:schemeClr val="bg1"/>
                </a:solidFill>
              </a:rPr>
              <a:t>;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EC5D41-5D7A-4311-AAE3-6872DACB62ED}"/>
              </a:ext>
            </a:extLst>
          </p:cNvPr>
          <p:cNvSpPr txBox="1"/>
          <p:nvPr/>
        </p:nvSpPr>
        <p:spPr>
          <a:xfrm>
            <a:off x="6644408" y="2311753"/>
            <a:ext cx="5446395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indent="-342900">
              <a:buFont typeface="+mj-lt"/>
              <a:buAutoNum type="arabicParenR" startAt="27"/>
            </a:pPr>
            <a:r>
              <a:rPr lang="en-US" dirty="0">
                <a:solidFill>
                  <a:schemeClr val="bg1"/>
                </a:solidFill>
              </a:rPr>
              <a:t>to retrieve the employee that work in Hall as view</a:t>
            </a:r>
            <a:endParaRPr lang="ar-EG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83085CF-6587-493E-8B98-0F2102CB4C22}"/>
              </a:ext>
            </a:extLst>
          </p:cNvPr>
          <p:cNvSpPr/>
          <p:nvPr/>
        </p:nvSpPr>
        <p:spPr>
          <a:xfrm>
            <a:off x="6906621" y="2681085"/>
            <a:ext cx="4921967" cy="139743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b="1" dirty="0">
                <a:solidFill>
                  <a:schemeClr val="tx1"/>
                </a:solidFill>
              </a:rPr>
              <a:t>create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view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hall_worker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as</a:t>
            </a:r>
            <a:r>
              <a:rPr lang="en-US" b="1" dirty="0">
                <a:solidFill>
                  <a:schemeClr val="bg1"/>
                </a:solidFill>
              </a:rPr>
              <a:t>(</a:t>
            </a:r>
            <a:r>
              <a:rPr lang="en-US" b="1" dirty="0">
                <a:solidFill>
                  <a:schemeClr val="tx1"/>
                </a:solidFill>
              </a:rPr>
              <a:t>select</a:t>
            </a:r>
            <a:r>
              <a:rPr lang="en-US" b="1" dirty="0">
                <a:solidFill>
                  <a:schemeClr val="bg1"/>
                </a:solidFill>
              </a:rPr>
              <a:t> e.* ,</a:t>
            </a:r>
            <a:r>
              <a:rPr lang="en-US" b="1" dirty="0">
                <a:solidFill>
                  <a:schemeClr val="tx1"/>
                </a:solidFill>
              </a:rPr>
              <a:t>count</a:t>
            </a:r>
            <a:r>
              <a:rPr lang="en-US" b="1" dirty="0">
                <a:solidFill>
                  <a:schemeClr val="bg1"/>
                </a:solidFill>
              </a:rPr>
              <a:t>(ID)'number of hall he work in',</a:t>
            </a:r>
            <a:r>
              <a:rPr lang="en-US" b="1" dirty="0" err="1">
                <a:solidFill>
                  <a:schemeClr val="bg1"/>
                </a:solidFill>
              </a:rPr>
              <a:t>h.job_type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tx1"/>
                </a:solidFill>
              </a:rPr>
              <a:t>from</a:t>
            </a:r>
            <a:r>
              <a:rPr lang="en-US" b="1" dirty="0">
                <a:solidFill>
                  <a:schemeClr val="bg1"/>
                </a:solidFill>
              </a:rPr>
              <a:t> Employee e, </a:t>
            </a:r>
            <a:r>
              <a:rPr lang="en-US" b="1" dirty="0" err="1">
                <a:solidFill>
                  <a:schemeClr val="bg1"/>
                </a:solidFill>
              </a:rPr>
              <a:t>hall_worker</a:t>
            </a:r>
            <a:r>
              <a:rPr lang="en-US" b="1" dirty="0">
                <a:solidFill>
                  <a:schemeClr val="bg1"/>
                </a:solidFill>
              </a:rPr>
              <a:t> h </a:t>
            </a:r>
            <a:r>
              <a:rPr lang="en-US" b="1" dirty="0">
                <a:solidFill>
                  <a:schemeClr val="tx1"/>
                </a:solidFill>
              </a:rPr>
              <a:t>where</a:t>
            </a:r>
            <a:r>
              <a:rPr lang="en-US" b="1" dirty="0">
                <a:solidFill>
                  <a:schemeClr val="bg1"/>
                </a:solidFill>
              </a:rPr>
              <a:t> e.ID=h.Employee_ID1 </a:t>
            </a:r>
            <a:r>
              <a:rPr lang="en-US" b="1" dirty="0">
                <a:solidFill>
                  <a:schemeClr val="tx1"/>
                </a:solidFill>
              </a:rPr>
              <a:t>group by </a:t>
            </a:r>
            <a:r>
              <a:rPr lang="en-US" b="1" dirty="0" err="1">
                <a:solidFill>
                  <a:schemeClr val="bg1"/>
                </a:solidFill>
              </a:rPr>
              <a:t>Fname</a:t>
            </a:r>
            <a:r>
              <a:rPr lang="en-US" b="1" dirty="0">
                <a:solidFill>
                  <a:schemeClr val="bg1"/>
                </a:solidFill>
              </a:rPr>
              <a:t>);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CD3C4AB-652A-4F13-BB30-E4B84710A1E1}"/>
              </a:ext>
            </a:extLst>
          </p:cNvPr>
          <p:cNvGrpSpPr/>
          <p:nvPr/>
        </p:nvGrpSpPr>
        <p:grpSpPr>
          <a:xfrm>
            <a:off x="11194678" y="5976519"/>
            <a:ext cx="599936" cy="492837"/>
            <a:chOff x="32556" y="5590704"/>
            <a:chExt cx="599936" cy="492837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7402B942-4E3D-45DE-81DE-2BA5A0BC4924}"/>
                </a:ext>
              </a:extLst>
            </p:cNvPr>
            <p:cNvSpPr/>
            <p:nvPr/>
          </p:nvSpPr>
          <p:spPr>
            <a:xfrm>
              <a:off x="32556" y="5590704"/>
              <a:ext cx="599936" cy="492837"/>
            </a:xfrm>
            <a:prstGeom prst="ellips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 dirty="0"/>
            </a:p>
          </p:txBody>
        </p:sp>
        <p:pic>
          <p:nvPicPr>
            <p:cNvPr id="39" name="Picture 38">
              <a:hlinkClick r:id="rId6" action="ppaction://hlinksldjump"/>
              <a:extLst>
                <a:ext uri="{FF2B5EF4-FFF2-40B4-BE49-F238E27FC236}">
                  <a16:creationId xmlns:a16="http://schemas.microsoft.com/office/drawing/2014/main" id="{A2F98088-7D99-4596-9E71-A9677D308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447" y="5710045"/>
              <a:ext cx="254154" cy="2541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5843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6741BD6-A362-4E24-B08C-8A403F260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337A072-3A06-4777-A3F0-CB5EAA2CF0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56BE9B4-1288-4728-A02D-6C6536F931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6907" y="0"/>
            <a:ext cx="390292" cy="36274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3AE90DF-52A5-4BA4-B4E0-5E5C6EB835EA}"/>
              </a:ext>
            </a:extLst>
          </p:cNvPr>
          <p:cNvGrpSpPr/>
          <p:nvPr/>
        </p:nvGrpSpPr>
        <p:grpSpPr>
          <a:xfrm>
            <a:off x="214830" y="181374"/>
            <a:ext cx="3514381" cy="6422834"/>
            <a:chOff x="214830" y="181374"/>
            <a:chExt cx="3514381" cy="6422834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A3745CD7-3EDE-4667-BE80-DF2E3BBE8839}"/>
                </a:ext>
              </a:extLst>
            </p:cNvPr>
            <p:cNvGrpSpPr/>
            <p:nvPr/>
          </p:nvGrpSpPr>
          <p:grpSpPr>
            <a:xfrm>
              <a:off x="214830" y="181374"/>
              <a:ext cx="3514381" cy="6422834"/>
              <a:chOff x="55083" y="166346"/>
              <a:chExt cx="3514381" cy="6422834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8D342C99-50D9-4BBF-A35C-80D61CEFF682}"/>
                  </a:ext>
                </a:extLst>
              </p:cNvPr>
              <p:cNvGrpSpPr/>
              <p:nvPr/>
            </p:nvGrpSpPr>
            <p:grpSpPr>
              <a:xfrm>
                <a:off x="55083" y="166346"/>
                <a:ext cx="3514381" cy="6422834"/>
                <a:chOff x="55083" y="166346"/>
                <a:chExt cx="3514381" cy="6422834"/>
              </a:xfrm>
            </p:grpSpPr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323F633B-3434-477E-BEC5-10AA33268E32}"/>
                    </a:ext>
                  </a:extLst>
                </p:cNvPr>
                <p:cNvGrpSpPr/>
                <p:nvPr/>
              </p:nvGrpSpPr>
              <p:grpSpPr>
                <a:xfrm>
                  <a:off x="55083" y="166346"/>
                  <a:ext cx="3514381" cy="6422834"/>
                  <a:chOff x="55083" y="166346"/>
                  <a:chExt cx="3514381" cy="6422834"/>
                </a:xfrm>
              </p:grpSpPr>
              <p:sp>
                <p:nvSpPr>
                  <p:cNvPr id="10" name="Scroll: Vertical 9">
                    <a:extLst>
                      <a:ext uri="{FF2B5EF4-FFF2-40B4-BE49-F238E27FC236}">
                        <a16:creationId xmlns:a16="http://schemas.microsoft.com/office/drawing/2014/main" id="{E2C52EE4-9C14-4F35-860C-3BBE54D6F2A9}"/>
                      </a:ext>
                    </a:extLst>
                  </p:cNvPr>
                  <p:cNvSpPr/>
                  <p:nvPr/>
                </p:nvSpPr>
                <p:spPr>
                  <a:xfrm>
                    <a:off x="55083" y="166346"/>
                    <a:ext cx="3514381" cy="6422834"/>
                  </a:xfrm>
                  <a:prstGeom prst="verticalScroll">
                    <a:avLst/>
                  </a:prstGeom>
                  <a:solidFill>
                    <a:schemeClr val="dk1">
                      <a:alpha val="50000"/>
                    </a:schemeClr>
                  </a:solidFill>
                  <a:ln>
                    <a:noFill/>
                  </a:ln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endParaRPr lang="ar-EG"/>
                  </a:p>
                </p:txBody>
              </p:sp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052B6A93-FC46-4470-8F3B-700D04B211F5}"/>
                      </a:ext>
                    </a:extLst>
                  </p:cNvPr>
                  <p:cNvGrpSpPr/>
                  <p:nvPr/>
                </p:nvGrpSpPr>
                <p:grpSpPr>
                  <a:xfrm>
                    <a:off x="627962" y="654161"/>
                    <a:ext cx="2456762" cy="495759"/>
                    <a:chOff x="627962" y="543991"/>
                    <a:chExt cx="2544896" cy="495759"/>
                  </a:xfrm>
                </p:grpSpPr>
                <p:sp>
                  <p:nvSpPr>
                    <p:cNvPr id="11" name="Flowchart: Alternate Process 10">
                      <a:extLst>
                        <a:ext uri="{FF2B5EF4-FFF2-40B4-BE49-F238E27FC236}">
                          <a16:creationId xmlns:a16="http://schemas.microsoft.com/office/drawing/2014/main" id="{7A381F77-4987-49BF-BAEF-9EA333D40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962" y="543991"/>
                      <a:ext cx="2544896" cy="495759"/>
                    </a:xfrm>
                    <a:prstGeom prst="flowChartAlternateProcess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r"/>
                      <a:r>
                        <a:rPr lang="en-US" sz="1900" dirty="0">
                          <a:latin typeface="BatangChe" panose="02030609000101010101" pitchFamily="49" charset="-127"/>
                          <a:ea typeface="BatangChe" panose="02030609000101010101" pitchFamily="49" charset="-127"/>
                        </a:rPr>
                        <a:t> Al-Bashir Hotel</a:t>
                      </a:r>
                      <a:endParaRPr lang="ar-EG" sz="1900" dirty="0">
                        <a:latin typeface="BatangChe" panose="02030609000101010101" pitchFamily="49" charset="-127"/>
                        <a:ea typeface="BatangChe" panose="02030609000101010101" pitchFamily="49" charset="-127"/>
                      </a:endParaRPr>
                    </a:p>
                  </p:txBody>
                </p:sp>
                <p:sp>
                  <p:nvSpPr>
                    <p:cNvPr id="9" name="Flowchart: Connector 8">
                      <a:extLst>
                        <a:ext uri="{FF2B5EF4-FFF2-40B4-BE49-F238E27FC236}">
                          <a16:creationId xmlns:a16="http://schemas.microsoft.com/office/drawing/2014/main" id="{85374C9C-F6DC-409F-9E4F-FB5DFE0E5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7962" y="560516"/>
                      <a:ext cx="517793" cy="462707"/>
                    </a:xfrm>
                    <a:prstGeom prst="flowChartConnector">
                      <a:avLst/>
                    </a:prstGeom>
                    <a:ln/>
                  </p:spPr>
                  <p:style>
                    <a:lnRef idx="0">
                      <a:schemeClr val="dk1"/>
                    </a:lnRef>
                    <a:fillRef idx="3">
                      <a:schemeClr val="dk1"/>
                    </a:fillRef>
                    <a:effectRef idx="3">
                      <a:schemeClr val="dk1"/>
                    </a:effectRef>
                    <a:fontRef idx="minor">
                      <a:schemeClr val="lt1"/>
                    </a:fontRef>
                  </p:style>
                  <p:txBody>
                    <a:bodyPr rtlCol="1" anchor="ctr"/>
                    <a:lstStyle/>
                    <a:p>
                      <a:pPr algn="ctr"/>
                      <a:r>
                        <a:rPr lang="en-US" sz="2800" dirty="0">
                          <a:latin typeface="Blackadder ITC" panose="04020505051007020D02" pitchFamily="82" charset="0"/>
                        </a:rPr>
                        <a:t>B</a:t>
                      </a:r>
                      <a:endParaRPr lang="ar-EG" dirty="0">
                        <a:latin typeface="Blackadder ITC" panose="04020505051007020D02" pitchFamily="82" charset="0"/>
                      </a:endParaRPr>
                    </a:p>
                  </p:txBody>
                </p:sp>
              </p:grpSp>
              <p:sp>
                <p:nvSpPr>
                  <p:cNvPr id="16" name="Flowchart: Alternate Process 15">
                    <a:hlinkClick r:id="rId6" action="ppaction://hlinksldjump"/>
                    <a:extLst>
                      <a:ext uri="{FF2B5EF4-FFF2-40B4-BE49-F238E27FC236}">
                        <a16:creationId xmlns:a16="http://schemas.microsoft.com/office/drawing/2014/main" id="{6ED4561A-CEBF-4C17-8EAC-5F53E0242984}"/>
                      </a:ext>
                    </a:extLst>
                  </p:cNvPr>
                  <p:cNvSpPr/>
                  <p:nvPr/>
                </p:nvSpPr>
                <p:spPr>
                  <a:xfrm>
                    <a:off x="583894" y="1542362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Home</a:t>
                    </a:r>
                    <a:endParaRPr lang="ar-EG" dirty="0"/>
                  </a:p>
                </p:txBody>
              </p:sp>
              <p:sp>
                <p:nvSpPr>
                  <p:cNvPr id="20" name="Flowchart: Alternate Process 19">
                    <a:hlinkClick r:id="rId7" action="ppaction://hlinksldjump"/>
                    <a:extLst>
                      <a:ext uri="{FF2B5EF4-FFF2-40B4-BE49-F238E27FC236}">
                        <a16:creationId xmlns:a16="http://schemas.microsoft.com/office/drawing/2014/main" id="{CB7C06E1-CA56-4072-A44E-51AADF82E6B2}"/>
                      </a:ext>
                    </a:extLst>
                  </p:cNvPr>
                  <p:cNvSpPr/>
                  <p:nvPr/>
                </p:nvSpPr>
                <p:spPr>
                  <a:xfrm>
                    <a:off x="583894" y="2181689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Booking</a:t>
                    </a:r>
                    <a:endParaRPr lang="ar-EG" dirty="0"/>
                  </a:p>
                </p:txBody>
              </p:sp>
              <p:sp>
                <p:nvSpPr>
                  <p:cNvPr id="21" name="Flowchart: Alternate Process 20">
                    <a:hlinkClick r:id="rId8" action="ppaction://hlinksldjump"/>
                    <a:extLst>
                      <a:ext uri="{FF2B5EF4-FFF2-40B4-BE49-F238E27FC236}">
                        <a16:creationId xmlns:a16="http://schemas.microsoft.com/office/drawing/2014/main" id="{F5B25C1D-6102-4C6B-AF18-3B0F512FA2C8}"/>
                      </a:ext>
                    </a:extLst>
                  </p:cNvPr>
                  <p:cNvSpPr/>
                  <p:nvPr/>
                </p:nvSpPr>
                <p:spPr>
                  <a:xfrm>
                    <a:off x="583892" y="3466806"/>
                    <a:ext cx="2456762" cy="495759"/>
                  </a:xfrm>
                  <a:prstGeom prst="flowChartAlternateProcess">
                    <a:avLst/>
                  </a:prstGeom>
                  <a:ln/>
                </p:spPr>
                <p:style>
                  <a:lnRef idx="0">
                    <a:schemeClr val="dk1"/>
                  </a:lnRef>
                  <a:fillRef idx="3">
                    <a:schemeClr val="dk1"/>
                  </a:fillRef>
                  <a:effectRef idx="3">
                    <a:schemeClr val="dk1"/>
                  </a:effectRef>
                  <a:fontRef idx="minor">
                    <a:schemeClr val="lt1"/>
                  </a:fontRef>
                </p:style>
                <p:txBody>
                  <a:bodyPr rtlCol="1" anchor="ctr"/>
                  <a:lstStyle/>
                  <a:p>
                    <a:pPr algn="ctr"/>
                    <a:r>
                      <a:rPr lang="en-US" dirty="0"/>
                      <a:t>Information</a:t>
                    </a:r>
                    <a:endParaRPr lang="ar-EG" dirty="0"/>
                  </a:p>
                </p:txBody>
              </p:sp>
            </p:grpSp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1DB21522-B4F4-4F2D-89BA-E0E624C192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837473B0-CC2E-450A-ABE3-18F120FF3D39}">
                      <a1611:picAttrSrcUrl xmlns:a1611="http://schemas.microsoft.com/office/drawing/2016/11/main" r:i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95221" y="1664967"/>
                  <a:ext cx="341522" cy="301393"/>
                </a:xfrm>
                <a:prstGeom prst="rect">
                  <a:avLst/>
                </a:prstGeom>
                <a:solidFill>
                  <a:schemeClr val="dk1">
                    <a:alpha val="50000"/>
                  </a:schemeClr>
                </a:solidFill>
                <a:ln>
                  <a:noFill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</p:pic>
          </p:grpSp>
          <p:sp>
            <p:nvSpPr>
              <p:cNvPr id="17" name="Flowchart: Alternate Process 16">
                <a:hlinkClick r:id="rId11" action="ppaction://hlinksldjump"/>
                <a:extLst>
                  <a:ext uri="{FF2B5EF4-FFF2-40B4-BE49-F238E27FC236}">
                    <a16:creationId xmlns:a16="http://schemas.microsoft.com/office/drawing/2014/main" id="{075A8378-019D-4FB7-81A3-20BD1ACFEDB1}"/>
                  </a:ext>
                </a:extLst>
              </p:cNvPr>
              <p:cNvSpPr/>
              <p:nvPr/>
            </p:nvSpPr>
            <p:spPr>
              <a:xfrm>
                <a:off x="583892" y="4111463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Sign in</a:t>
                </a:r>
              </a:p>
            </p:txBody>
          </p:sp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ED6F3177-CD2B-49B4-B6E6-67A19ABC6D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12" y="3584774"/>
                <a:ext cx="290790" cy="290790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13B75B9B-E2D3-4529-913B-08EDF229C5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12" y="2241730"/>
                <a:ext cx="352540" cy="310467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55135BF-9828-4C09-A9F1-41F3DA316A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9712" y="4182467"/>
                <a:ext cx="347031" cy="322626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pic>
          <p:sp>
            <p:nvSpPr>
              <p:cNvPr id="27" name="Flowchart: Alternate Process 26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D75DCF28-9DF8-48CD-95C0-A2630D5672B9}"/>
                  </a:ext>
                </a:extLst>
              </p:cNvPr>
              <p:cNvSpPr/>
              <p:nvPr/>
            </p:nvSpPr>
            <p:spPr>
              <a:xfrm>
                <a:off x="583892" y="2825155"/>
                <a:ext cx="2456762" cy="495759"/>
              </a:xfrm>
              <a:prstGeom prst="flowChartAlternateProcess">
                <a:avLst/>
              </a:prstGeom>
              <a:ln/>
            </p:spPr>
            <p:style>
              <a:lnRef idx="0">
                <a:schemeClr val="dk1"/>
              </a:lnRef>
              <a:fillRef idx="3">
                <a:schemeClr val="dk1"/>
              </a:fillRef>
              <a:effectRef idx="3">
                <a:schemeClr val="dk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/>
                  <a:t>Bill</a:t>
                </a:r>
                <a:endParaRPr lang="ar-EG" dirty="0"/>
              </a:p>
            </p:txBody>
          </p:sp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39C700E1-3B5B-489F-9EA2-700AF86440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7962" y="2940971"/>
                <a:ext cx="396610" cy="292259"/>
              </a:xfrm>
              <a:prstGeom prst="rect">
                <a:avLst/>
              </a:prstGeom>
              <a:solidFill>
                <a:schemeClr val="dk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</p:pic>
        </p:grpSp>
        <p:sp>
          <p:nvSpPr>
            <p:cNvPr id="28" name="Arrow: Right 27">
              <a:hlinkClick r:id="rId17" action="ppaction://hlinksldjump"/>
              <a:extLst>
                <a:ext uri="{FF2B5EF4-FFF2-40B4-BE49-F238E27FC236}">
                  <a16:creationId xmlns:a16="http://schemas.microsoft.com/office/drawing/2014/main" id="{C5A82CFD-B03D-4931-80D0-E55011F6D46D}"/>
                </a:ext>
              </a:extLst>
            </p:cNvPr>
            <p:cNvSpPr/>
            <p:nvPr/>
          </p:nvSpPr>
          <p:spPr>
            <a:xfrm flipH="1">
              <a:off x="743639" y="5498992"/>
              <a:ext cx="1062859" cy="495759"/>
            </a:xfrm>
            <a:prstGeom prst="rightArrow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r"/>
              <a:r>
                <a:rPr lang="en-US" dirty="0"/>
                <a:t>return</a:t>
              </a:r>
              <a:endParaRPr lang="ar-EG" dirty="0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C2DF4C-3E01-4A2F-A615-26CC7368D7AF}"/>
              </a:ext>
            </a:extLst>
          </p:cNvPr>
          <p:cNvGrpSpPr/>
          <p:nvPr/>
        </p:nvGrpSpPr>
        <p:grpSpPr>
          <a:xfrm>
            <a:off x="10124843" y="0"/>
            <a:ext cx="2000250" cy="487815"/>
            <a:chOff x="10124843" y="0"/>
            <a:chExt cx="2000250" cy="487815"/>
          </a:xfrm>
        </p:grpSpPr>
        <p:sp>
          <p:nvSpPr>
            <p:cNvPr id="3" name="Flowchart: Alternate Process 2">
              <a:extLst>
                <a:ext uri="{FF2B5EF4-FFF2-40B4-BE49-F238E27FC236}">
                  <a16:creationId xmlns:a16="http://schemas.microsoft.com/office/drawing/2014/main" id="{90D4E2C2-18F8-40AC-8B4A-2D5555CF9EBF}"/>
                </a:ext>
              </a:extLst>
            </p:cNvPr>
            <p:cNvSpPr/>
            <p:nvPr/>
          </p:nvSpPr>
          <p:spPr>
            <a:xfrm>
              <a:off x="10124843" y="0"/>
              <a:ext cx="2000250" cy="487815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r>
                <a:rPr lang="en-US" dirty="0"/>
                <a:t>Ahmed Ashraf</a:t>
              </a:r>
              <a:endParaRPr lang="ar-EG" dirty="0"/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120617F-C678-4412-ADBC-146AEDCEF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33370" y="62532"/>
              <a:ext cx="362749" cy="3627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114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2B8D7-A995-48D9-BFCB-01F3BDFCA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ar-E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21A79-16B0-4B2D-A1F0-06C84987EB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ar-EG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FBA4E5-0A20-4E1E-B316-EB2274609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  <a:prstGeom prst="rect">
            <a:avLst/>
          </a:prstGeom>
        </p:spPr>
      </p:pic>
      <p:sp>
        <p:nvSpPr>
          <p:cNvPr id="5" name="Wave 4">
            <a:extLst>
              <a:ext uri="{FF2B5EF4-FFF2-40B4-BE49-F238E27FC236}">
                <a16:creationId xmlns:a16="http://schemas.microsoft.com/office/drawing/2014/main" id="{F2C27435-F746-4F85-B5FB-A664493A0C46}"/>
              </a:ext>
            </a:extLst>
          </p:cNvPr>
          <p:cNvSpPr/>
          <p:nvPr/>
        </p:nvSpPr>
        <p:spPr>
          <a:xfrm>
            <a:off x="10515600" y="6289289"/>
            <a:ext cx="1527717" cy="479502"/>
          </a:xfrm>
          <a:prstGeom prst="wav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programmer</a:t>
            </a:r>
            <a:endParaRPr lang="ar-EG" dirty="0"/>
          </a:p>
        </p:txBody>
      </p: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678FEE51-46B3-4884-8F19-9E4725F4396D}"/>
              </a:ext>
            </a:extLst>
          </p:cNvPr>
          <p:cNvSpPr/>
          <p:nvPr/>
        </p:nvSpPr>
        <p:spPr>
          <a:xfrm>
            <a:off x="9909810" y="57150"/>
            <a:ext cx="2180993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mahmoud Ashraf</a:t>
            </a:r>
            <a:endParaRPr lang="ar-EG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1BD327-C2E6-4F74-807B-2F41FAF0F0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7650" y="96822"/>
            <a:ext cx="362749" cy="36274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7A98357-9390-41B1-A633-434962BBCA18}"/>
              </a:ext>
            </a:extLst>
          </p:cNvPr>
          <p:cNvSpPr/>
          <p:nvPr/>
        </p:nvSpPr>
        <p:spPr>
          <a:xfrm>
            <a:off x="210186" y="388644"/>
            <a:ext cx="11804348" cy="638014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arenR" startAt="23"/>
            </a:pPr>
            <a:endParaRPr lang="en-US" sz="2400" dirty="0">
              <a:solidFill>
                <a:schemeClr val="bg1"/>
              </a:solidFill>
            </a:endParaRPr>
          </a:p>
          <a:p>
            <a:pPr marL="457200" lvl="0" indent="-457200">
              <a:buFont typeface="+mj-lt"/>
              <a:buAutoNum type="arabicParenR" startAt="23"/>
            </a:pPr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accent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sz="2400" dirty="0">
              <a:solidFill>
                <a:schemeClr val="bg1"/>
              </a:solidFill>
            </a:endParaRPr>
          </a:p>
          <a:p>
            <a:pPr lvl="0"/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lvl="0"/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  <a:p>
            <a:pPr marL="342900" lvl="0" indent="-342900">
              <a:buFont typeface="+mj-lt"/>
              <a:buAutoNum type="arabicParenR"/>
            </a:pP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DE9133-7F9A-40ED-915F-11626889E7E3}"/>
              </a:ext>
            </a:extLst>
          </p:cNvPr>
          <p:cNvSpPr/>
          <p:nvPr/>
        </p:nvSpPr>
        <p:spPr>
          <a:xfrm>
            <a:off x="516023" y="950596"/>
            <a:ext cx="11279737" cy="499300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sz="2400" b="1" dirty="0">
                <a:solidFill>
                  <a:schemeClr val="tx1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 * </a:t>
            </a:r>
            <a:r>
              <a:rPr lang="en-US" sz="2400" b="1" dirty="0">
                <a:solidFill>
                  <a:schemeClr val="tx1"/>
                </a:solidFill>
              </a:rPr>
              <a:t>FROM</a:t>
            </a:r>
            <a:r>
              <a:rPr lang="en-US" sz="2400" b="1" dirty="0">
                <a:solidFill>
                  <a:schemeClr val="bg1"/>
                </a:solidFill>
              </a:rPr>
              <a:t>((</a:t>
            </a:r>
            <a:r>
              <a:rPr lang="en-US" sz="2400" b="1" dirty="0">
                <a:solidFill>
                  <a:schemeClr val="tx1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c.SSN,c.Fname,c.Minit,c.Lname</a:t>
            </a:r>
            <a:r>
              <a:rPr lang="en-US" sz="2400" b="1" dirty="0">
                <a:solidFill>
                  <a:schemeClr val="bg1"/>
                </a:solidFill>
              </a:rPr>
              <a:t>, r.* </a:t>
            </a:r>
            <a:r>
              <a:rPr lang="en-US" sz="2400" b="1" dirty="0">
                <a:solidFill>
                  <a:schemeClr val="tx1"/>
                </a:solidFill>
              </a:rPr>
              <a:t>from</a:t>
            </a:r>
            <a:r>
              <a:rPr lang="en-US" sz="2400" b="1" dirty="0">
                <a:solidFill>
                  <a:schemeClr val="bg1"/>
                </a:solidFill>
              </a:rPr>
              <a:t> Client c, books b, Room r  </a:t>
            </a:r>
            <a:r>
              <a:rPr lang="en-US" sz="2400" b="1" dirty="0">
                <a:solidFill>
                  <a:schemeClr val="tx1"/>
                </a:solidFill>
              </a:rPr>
              <a:t>WHERE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b.Client_SSN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b.services_service_name</a:t>
            </a:r>
            <a:r>
              <a:rPr lang="en-US" sz="2400" b="1" dirty="0">
                <a:solidFill>
                  <a:schemeClr val="bg1"/>
                </a:solidFill>
              </a:rPr>
              <a:t> ="Room" </a:t>
            </a:r>
            <a:r>
              <a:rPr lang="en-US" sz="2400" b="1" dirty="0">
                <a:solidFill>
                  <a:schemeClr val="tx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b.services_no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r.services_no</a:t>
            </a:r>
            <a:r>
              <a:rPr lang="en-US" sz="2400" b="1" dirty="0">
                <a:solidFill>
                  <a:schemeClr val="bg1"/>
                </a:solidFill>
              </a:rPr>
              <a:t>) t1 </a:t>
            </a:r>
            <a:r>
              <a:rPr lang="en-US" sz="2400" b="1" dirty="0">
                <a:solidFill>
                  <a:schemeClr val="tx1"/>
                </a:solidFill>
              </a:rPr>
              <a:t>LEFT JOIN </a:t>
            </a:r>
            <a:r>
              <a:rPr lang="en-US" sz="2400" b="1" dirty="0">
                <a:solidFill>
                  <a:schemeClr val="bg1"/>
                </a:solidFill>
              </a:rPr>
              <a:t>(</a:t>
            </a:r>
            <a:r>
              <a:rPr lang="en-US" sz="2400" b="1" dirty="0">
                <a:solidFill>
                  <a:schemeClr val="tx1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c.Fname,c.Minit,c.Lname</a:t>
            </a:r>
            <a:r>
              <a:rPr lang="en-US" sz="2400" b="1" dirty="0">
                <a:solidFill>
                  <a:schemeClr val="bg1"/>
                </a:solidFill>
              </a:rPr>
              <a:t>, </a:t>
            </a:r>
            <a:r>
              <a:rPr lang="en-US" sz="2400" b="1" dirty="0" err="1">
                <a:solidFill>
                  <a:schemeClr val="bg1"/>
                </a:solidFill>
              </a:rPr>
              <a:t>r.services_no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AS</a:t>
            </a:r>
            <a:r>
              <a:rPr lang="en-US" sz="2400" b="1" dirty="0">
                <a:solidFill>
                  <a:schemeClr val="bg1"/>
                </a:solidFill>
              </a:rPr>
              <a:t> "Table No" ,</a:t>
            </a:r>
            <a:r>
              <a:rPr lang="en-US" sz="2400" b="1" dirty="0" err="1">
                <a:solidFill>
                  <a:schemeClr val="bg1"/>
                </a:solidFill>
              </a:rPr>
              <a:t>r.total_Price</a:t>
            </a:r>
            <a:r>
              <a:rPr lang="en-US" sz="2400" b="1" dirty="0">
                <a:solidFill>
                  <a:schemeClr val="bg1"/>
                </a:solidFill>
              </a:rPr>
              <a:t>  </a:t>
            </a:r>
            <a:r>
              <a:rPr lang="en-US" sz="2400" b="1" dirty="0">
                <a:solidFill>
                  <a:schemeClr val="tx1"/>
                </a:solidFill>
              </a:rPr>
              <a:t>from</a:t>
            </a:r>
            <a:r>
              <a:rPr lang="en-US" sz="2400" b="1" dirty="0">
                <a:solidFill>
                  <a:schemeClr val="bg1"/>
                </a:solidFill>
              </a:rPr>
              <a:t> Client c, books b, Restaurant r </a:t>
            </a:r>
            <a:r>
              <a:rPr lang="en-US" sz="2400" b="1" dirty="0">
                <a:solidFill>
                  <a:schemeClr val="tx1"/>
                </a:solidFill>
              </a:rPr>
              <a:t>WHERE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b.Client_SSN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>
                <a:solidFill>
                  <a:schemeClr val="tx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b.services_service_name</a:t>
            </a:r>
            <a:r>
              <a:rPr lang="en-US" sz="2400" b="1" dirty="0">
                <a:solidFill>
                  <a:schemeClr val="bg1"/>
                </a:solidFill>
              </a:rPr>
              <a:t> ="</a:t>
            </a:r>
            <a:r>
              <a:rPr lang="en-US" sz="2400" b="1" dirty="0" err="1">
                <a:solidFill>
                  <a:schemeClr val="bg1"/>
                </a:solidFill>
              </a:rPr>
              <a:t>Restaurant"ANDb.services_no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r.services_no</a:t>
            </a:r>
            <a:r>
              <a:rPr lang="en-US" sz="2400" b="1" dirty="0">
                <a:solidFill>
                  <a:schemeClr val="bg1"/>
                </a:solidFill>
              </a:rPr>
              <a:t>) t2 ON t1.SSN=t2.SSN) LEFT JOIN (</a:t>
            </a:r>
            <a:r>
              <a:rPr lang="en-US" sz="2400" b="1" dirty="0">
                <a:solidFill>
                  <a:schemeClr val="tx1"/>
                </a:solidFill>
              </a:rPr>
              <a:t>SELECT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c.SSN,c.Fname,c.Minit,c.Lname</a:t>
            </a:r>
            <a:r>
              <a:rPr lang="en-US" sz="2400" b="1" dirty="0">
                <a:solidFill>
                  <a:schemeClr val="bg1"/>
                </a:solidFill>
              </a:rPr>
              <a:t>, r.* </a:t>
            </a:r>
            <a:r>
              <a:rPr lang="en-US" sz="2400" b="1" dirty="0">
                <a:solidFill>
                  <a:schemeClr val="tx1"/>
                </a:solidFill>
              </a:rPr>
              <a:t>from</a:t>
            </a:r>
            <a:r>
              <a:rPr lang="en-US" sz="2400" b="1" dirty="0">
                <a:solidFill>
                  <a:schemeClr val="bg1"/>
                </a:solidFill>
              </a:rPr>
              <a:t> Client c, books b, Hall r </a:t>
            </a:r>
            <a:r>
              <a:rPr lang="en-US" sz="2400" b="1" dirty="0">
                <a:solidFill>
                  <a:schemeClr val="tx1"/>
                </a:solidFill>
              </a:rPr>
              <a:t>WHERE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c.SSN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b.Client_SSNANDb.services_service_name</a:t>
            </a:r>
            <a:r>
              <a:rPr lang="en-US" sz="2400" b="1" dirty="0">
                <a:solidFill>
                  <a:schemeClr val="bg1"/>
                </a:solidFill>
              </a:rPr>
              <a:t> ="Hall“ </a:t>
            </a:r>
            <a:r>
              <a:rPr lang="en-US" sz="2400" b="1" dirty="0">
                <a:solidFill>
                  <a:schemeClr val="tx1"/>
                </a:solidFill>
              </a:rPr>
              <a:t>AND</a:t>
            </a:r>
            <a:r>
              <a:rPr lang="en-US" sz="2400" b="1" dirty="0">
                <a:solidFill>
                  <a:schemeClr val="bg1"/>
                </a:solidFill>
              </a:rPr>
              <a:t> </a:t>
            </a:r>
            <a:r>
              <a:rPr lang="en-US" sz="2400" b="1" dirty="0" err="1">
                <a:solidFill>
                  <a:schemeClr val="bg1"/>
                </a:solidFill>
              </a:rPr>
              <a:t>b.services_no</a:t>
            </a:r>
            <a:r>
              <a:rPr lang="en-US" sz="2400" b="1" dirty="0">
                <a:solidFill>
                  <a:schemeClr val="bg1"/>
                </a:solidFill>
              </a:rPr>
              <a:t>=</a:t>
            </a:r>
            <a:r>
              <a:rPr lang="en-US" sz="2400" b="1" dirty="0" err="1">
                <a:solidFill>
                  <a:schemeClr val="bg1"/>
                </a:solidFill>
              </a:rPr>
              <a:t>r.services_no</a:t>
            </a:r>
            <a:r>
              <a:rPr lang="en-US" sz="2400" b="1" dirty="0">
                <a:solidFill>
                  <a:schemeClr val="bg1"/>
                </a:solidFill>
              </a:rPr>
              <a:t>) tt2 </a:t>
            </a:r>
            <a:r>
              <a:rPr lang="en-US" sz="2400" b="1" dirty="0">
                <a:solidFill>
                  <a:schemeClr val="tx1"/>
                </a:solidFill>
              </a:rPr>
              <a:t>ON</a:t>
            </a:r>
            <a:r>
              <a:rPr lang="en-US" sz="2400" b="1" dirty="0">
                <a:solidFill>
                  <a:schemeClr val="bg1"/>
                </a:solidFill>
              </a:rPr>
              <a:t> t2.SSN=tt2.SSN;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1FF603-DAC7-4F2B-BBA0-81A15C30076A}"/>
              </a:ext>
            </a:extLst>
          </p:cNvPr>
          <p:cNvSpPr txBox="1"/>
          <p:nvPr/>
        </p:nvSpPr>
        <p:spPr>
          <a:xfrm>
            <a:off x="266601" y="495127"/>
            <a:ext cx="6842859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342900" lvl="0" indent="-342900">
              <a:buFont typeface="+mj-lt"/>
              <a:buAutoNum type="arabicParenR" startAt="28"/>
            </a:pPr>
            <a:r>
              <a:rPr lang="en-US" dirty="0">
                <a:solidFill>
                  <a:schemeClr val="accent1"/>
                </a:solidFill>
              </a:rPr>
              <a:t>retrieve every client and all of things that he has booked.</a:t>
            </a:r>
          </a:p>
          <a:p>
            <a:endParaRPr lang="ar-EG" dirty="0"/>
          </a:p>
        </p:txBody>
      </p:sp>
      <p:sp>
        <p:nvSpPr>
          <p:cNvPr id="17" name="Arrow: Right 16">
            <a:hlinkClick r:id="rId4" action="ppaction://hlinksldjump"/>
            <a:extLst>
              <a:ext uri="{FF2B5EF4-FFF2-40B4-BE49-F238E27FC236}">
                <a16:creationId xmlns:a16="http://schemas.microsoft.com/office/drawing/2014/main" id="{DE9D4BF8-0A83-4F29-A5AD-16FEFA2DE877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035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5F8158-DC22-4268-BA75-1EB446702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7F8E9D-B112-49A2-BD2B-32AE95E562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D3B5E1F8-C045-48DB-8737-6EC7F2E7543E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E23022B0-21EE-4A4D-A8E6-E45EDA575787}"/>
              </a:ext>
            </a:extLst>
          </p:cNvPr>
          <p:cNvSpPr/>
          <p:nvPr/>
        </p:nvSpPr>
        <p:spPr>
          <a:xfrm>
            <a:off x="296883" y="531790"/>
            <a:ext cx="11787369" cy="6109039"/>
          </a:xfrm>
          <a:prstGeom prst="wave">
            <a:avLst>
              <a:gd name="adj1" fmla="val 337"/>
              <a:gd name="adj2" fmla="val 0"/>
            </a:avLst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CA2728-B20A-4931-892D-E2FC182852A8}"/>
              </a:ext>
            </a:extLst>
          </p:cNvPr>
          <p:cNvSpPr/>
          <p:nvPr/>
        </p:nvSpPr>
        <p:spPr>
          <a:xfrm>
            <a:off x="413221" y="703815"/>
            <a:ext cx="11554691" cy="576498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6C529A47-DAF0-49C8-88F4-966331F7AC19}"/>
              </a:ext>
            </a:extLst>
          </p:cNvPr>
          <p:cNvSpPr/>
          <p:nvPr/>
        </p:nvSpPr>
        <p:spPr>
          <a:xfrm>
            <a:off x="639177" y="892749"/>
            <a:ext cx="2130186" cy="62729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Rooms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ADA476-144A-49E3-947B-ED2E482BC237}"/>
              </a:ext>
            </a:extLst>
          </p:cNvPr>
          <p:cNvCxnSpPr>
            <a:cxnSpLocks/>
          </p:cNvCxnSpPr>
          <p:nvPr/>
        </p:nvCxnSpPr>
        <p:spPr>
          <a:xfrm>
            <a:off x="3895106" y="712519"/>
            <a:ext cx="0" cy="5756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9AC5E89-CCC7-4F41-8288-3240ED148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77" y="1692068"/>
            <a:ext cx="2926080" cy="19141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7B084B1-8BF8-4D23-AD60-FAE67C7519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99" y="4019250"/>
            <a:ext cx="2890455" cy="2159753"/>
          </a:xfrm>
          <a:prstGeom prst="rect">
            <a:avLst/>
          </a:prstGeom>
        </p:spPr>
      </p:pic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C5083408-CD80-4AB0-9BC4-DAF224FCF6AF}"/>
              </a:ext>
            </a:extLst>
          </p:cNvPr>
          <p:cNvSpPr/>
          <p:nvPr/>
        </p:nvSpPr>
        <p:spPr>
          <a:xfrm>
            <a:off x="4060380" y="892749"/>
            <a:ext cx="2376046" cy="62729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Restaurant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4D74C03-2065-48C3-9C76-AF2570B9E472}"/>
              </a:ext>
            </a:extLst>
          </p:cNvPr>
          <p:cNvCxnSpPr>
            <a:cxnSpLocks/>
          </p:cNvCxnSpPr>
          <p:nvPr/>
        </p:nvCxnSpPr>
        <p:spPr>
          <a:xfrm>
            <a:off x="6956960" y="728070"/>
            <a:ext cx="0" cy="575628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4068EC-3747-4B22-AA0F-516ED1E2C8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4701" y="1692068"/>
            <a:ext cx="2884090" cy="1914144"/>
          </a:xfrm>
          <a:prstGeom prst="rect">
            <a:avLst/>
          </a:prstGeom>
        </p:spPr>
      </p:pic>
      <p:sp>
        <p:nvSpPr>
          <p:cNvPr id="21" name="Flowchart: Alternate Process 20">
            <a:extLst>
              <a:ext uri="{FF2B5EF4-FFF2-40B4-BE49-F238E27FC236}">
                <a16:creationId xmlns:a16="http://schemas.microsoft.com/office/drawing/2014/main" id="{038D9A41-A792-4DB4-81B5-5F7CFCB8ED9C}"/>
              </a:ext>
            </a:extLst>
          </p:cNvPr>
          <p:cNvSpPr/>
          <p:nvPr/>
        </p:nvSpPr>
        <p:spPr>
          <a:xfrm>
            <a:off x="4011444" y="3720810"/>
            <a:ext cx="2615657" cy="62729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Swimming bool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0E8E8FF-2CE8-4D81-97AB-CD9AD49977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1445" y="4609726"/>
            <a:ext cx="2829176" cy="1783020"/>
          </a:xfrm>
          <a:prstGeom prst="rect">
            <a:avLst/>
          </a:prstGeom>
        </p:spPr>
      </p:pic>
      <p:sp>
        <p:nvSpPr>
          <p:cNvPr id="24" name="Flowchart: Alternate Process 23">
            <a:extLst>
              <a:ext uri="{FF2B5EF4-FFF2-40B4-BE49-F238E27FC236}">
                <a16:creationId xmlns:a16="http://schemas.microsoft.com/office/drawing/2014/main" id="{517FAA50-0EBE-418E-B061-7148C0BA7F73}"/>
              </a:ext>
            </a:extLst>
          </p:cNvPr>
          <p:cNvSpPr/>
          <p:nvPr/>
        </p:nvSpPr>
        <p:spPr>
          <a:xfrm>
            <a:off x="7146096" y="892749"/>
            <a:ext cx="1867275" cy="627294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Hall 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EF2BB2F-5D4E-4DE4-8F14-F50F4695039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6096" y="1736676"/>
            <a:ext cx="4563178" cy="198413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B835FA3E-816C-4B75-B761-CD74818837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480" y="4019250"/>
            <a:ext cx="4563178" cy="213991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CD183B75-D66E-4EF4-A659-5D14D5FA0506}"/>
              </a:ext>
            </a:extLst>
          </p:cNvPr>
          <p:cNvGrpSpPr/>
          <p:nvPr/>
        </p:nvGrpSpPr>
        <p:grpSpPr>
          <a:xfrm>
            <a:off x="482726" y="1692068"/>
            <a:ext cx="3304631" cy="4589534"/>
            <a:chOff x="482726" y="1692068"/>
            <a:chExt cx="3304631" cy="4589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A10B291-85FD-4655-8B4E-085472C94C91}"/>
                </a:ext>
              </a:extLst>
            </p:cNvPr>
            <p:cNvSpPr/>
            <p:nvPr/>
          </p:nvSpPr>
          <p:spPr>
            <a:xfrm>
              <a:off x="482726" y="1692068"/>
              <a:ext cx="3304631" cy="458953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827D0E15-670E-4DC8-AAF2-5E5C763C968F}"/>
                </a:ext>
              </a:extLst>
            </p:cNvPr>
            <p:cNvSpPr txBox="1"/>
            <p:nvPr/>
          </p:nvSpPr>
          <p:spPr>
            <a:xfrm>
              <a:off x="581008" y="1790330"/>
              <a:ext cx="3175055" cy="1446550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Rooms in the Al-Bashir Hotel are two types: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1.Single rooms</a:t>
              </a:r>
            </a:p>
            <a:p>
              <a:r>
                <a:rPr lang="en-US" sz="2000" dirty="0">
                  <a:solidFill>
                    <a:schemeClr val="bg1"/>
                  </a:solidFill>
                </a:rPr>
                <a:t>2.Double rooms</a:t>
              </a:r>
              <a:endParaRPr lang="ar-EG" sz="2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A5D4C2-3556-4AEA-A4E7-247E5EABBBBF}"/>
              </a:ext>
            </a:extLst>
          </p:cNvPr>
          <p:cNvGrpSpPr/>
          <p:nvPr/>
        </p:nvGrpSpPr>
        <p:grpSpPr>
          <a:xfrm>
            <a:off x="7117725" y="1706040"/>
            <a:ext cx="4661052" cy="4589534"/>
            <a:chOff x="482726" y="1692068"/>
            <a:chExt cx="3304631" cy="4589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3BD759A-7E87-490B-A29C-612CD81A2CD9}"/>
                </a:ext>
              </a:extLst>
            </p:cNvPr>
            <p:cNvSpPr/>
            <p:nvPr/>
          </p:nvSpPr>
          <p:spPr>
            <a:xfrm>
              <a:off x="482726" y="1692068"/>
              <a:ext cx="3304631" cy="458953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2AD3CB0-866B-44BE-8279-D426F3D26D90}"/>
                </a:ext>
              </a:extLst>
            </p:cNvPr>
            <p:cNvSpPr txBox="1"/>
            <p:nvPr/>
          </p:nvSpPr>
          <p:spPr>
            <a:xfrm>
              <a:off x="581008" y="1790330"/>
              <a:ext cx="3175055" cy="2308324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400" dirty="0">
                  <a:solidFill>
                    <a:schemeClr val="bg1"/>
                  </a:solidFill>
                </a:rPr>
                <a:t>Hall in the Al-Bashir Hotel are four types: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1.</a:t>
              </a:r>
              <a:r>
                <a:rPr lang="en-US" sz="2000" dirty="0">
                  <a:solidFill>
                    <a:schemeClr val="bg1"/>
                  </a:solidFill>
                </a:rPr>
                <a:t> Wedding hall</a:t>
              </a:r>
              <a:endParaRPr lang="en-US" sz="2400" dirty="0">
                <a:solidFill>
                  <a:schemeClr val="bg1"/>
                </a:solidFill>
              </a:endParaRPr>
            </a:p>
            <a:p>
              <a:r>
                <a:rPr lang="en-US" sz="2400" dirty="0">
                  <a:solidFill>
                    <a:schemeClr val="bg1"/>
                  </a:solidFill>
                </a:rPr>
                <a:t>2.</a:t>
              </a:r>
              <a:r>
                <a:rPr lang="en-US" sz="2000" dirty="0">
                  <a:solidFill>
                    <a:schemeClr val="bg1"/>
                  </a:solidFill>
                </a:rPr>
                <a:t> Birthday Hall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3.</a:t>
              </a:r>
              <a:r>
                <a:rPr lang="en-US" sz="2000" dirty="0">
                  <a:solidFill>
                    <a:schemeClr val="bg1"/>
                  </a:solidFill>
                </a:rPr>
                <a:t> </a:t>
              </a:r>
              <a:r>
                <a:rPr lang="en-US" sz="2400" dirty="0">
                  <a:solidFill>
                    <a:schemeClr val="bg1"/>
                  </a:solidFill>
                </a:rPr>
                <a:t>celebration</a:t>
              </a:r>
              <a:r>
                <a:rPr lang="en-US" sz="2000" dirty="0">
                  <a:solidFill>
                    <a:schemeClr val="bg1"/>
                  </a:solidFill>
                </a:rPr>
                <a:t> hall</a:t>
              </a:r>
            </a:p>
            <a:p>
              <a:r>
                <a:rPr lang="en-US" sz="2400" dirty="0">
                  <a:solidFill>
                    <a:schemeClr val="bg1"/>
                  </a:solidFill>
                </a:rPr>
                <a:t>4.</a:t>
              </a:r>
              <a:r>
                <a:rPr lang="en-US" sz="2000" dirty="0">
                  <a:solidFill>
                    <a:schemeClr val="bg1"/>
                  </a:solidFill>
                </a:rPr>
                <a:t> Consolation Hall</a:t>
              </a:r>
              <a:endParaRPr lang="ar-EG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F46BBA3-588E-411D-A682-2BE7EEE53941}"/>
              </a:ext>
            </a:extLst>
          </p:cNvPr>
          <p:cNvGrpSpPr/>
          <p:nvPr/>
        </p:nvGrpSpPr>
        <p:grpSpPr>
          <a:xfrm>
            <a:off x="3969582" y="1682290"/>
            <a:ext cx="2959008" cy="4686706"/>
            <a:chOff x="482726" y="1692068"/>
            <a:chExt cx="3304631" cy="458953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5EC3065-85F4-4700-9655-E1497E424194}"/>
                </a:ext>
              </a:extLst>
            </p:cNvPr>
            <p:cNvSpPr/>
            <p:nvPr/>
          </p:nvSpPr>
          <p:spPr>
            <a:xfrm>
              <a:off x="482726" y="1692068"/>
              <a:ext cx="3304631" cy="4589534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C2A60F0-0332-4CE1-8447-B344ED5C9517}"/>
                </a:ext>
              </a:extLst>
            </p:cNvPr>
            <p:cNvSpPr txBox="1"/>
            <p:nvPr/>
          </p:nvSpPr>
          <p:spPr>
            <a:xfrm>
              <a:off x="581008" y="1790330"/>
              <a:ext cx="3175055" cy="1631216"/>
            </a:xfrm>
            <a:prstGeom prst="rect">
              <a:avLst/>
            </a:prstGeom>
            <a:noFill/>
          </p:spPr>
          <p:txBody>
            <a:bodyPr wrap="square" rtlCol="1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A lot of foods and drinks in our restaurant and you and your family will enjoy a lot in our restaurant.</a:t>
              </a:r>
              <a:endParaRPr lang="ar-EG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A09705B1-252C-4938-B946-82DCE23B2196}"/>
              </a:ext>
            </a:extLst>
          </p:cNvPr>
          <p:cNvSpPr/>
          <p:nvPr/>
        </p:nvSpPr>
        <p:spPr>
          <a:xfrm>
            <a:off x="1874457" y="43533"/>
            <a:ext cx="5054133" cy="325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Note : To see more information click on the items.</a:t>
            </a:r>
            <a:endParaRPr lang="ar-EG" dirty="0"/>
          </a:p>
        </p:txBody>
      </p:sp>
      <p:sp>
        <p:nvSpPr>
          <p:cNvPr id="30" name="Flowchart: Alternate Process 29">
            <a:extLst>
              <a:ext uri="{FF2B5EF4-FFF2-40B4-BE49-F238E27FC236}">
                <a16:creationId xmlns:a16="http://schemas.microsoft.com/office/drawing/2014/main" id="{56BE973E-7001-432F-9324-38564F20AFC1}"/>
              </a:ext>
            </a:extLst>
          </p:cNvPr>
          <p:cNvSpPr/>
          <p:nvPr/>
        </p:nvSpPr>
        <p:spPr>
          <a:xfrm>
            <a:off x="10124843" y="0"/>
            <a:ext cx="2000250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Ahmed Ashraf</a:t>
            </a:r>
            <a:endParaRPr lang="ar-EG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0D55012D-CB38-438E-BA5C-A40CAFB0B44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370" y="6253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21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1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xit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Horizontal)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08457B-B580-4AC1-9E3D-1E2297ED6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10C4B-3391-4854-96E3-0B6E7F82C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7" name="Arrow: Right 6">
            <a:hlinkClick r:id="rId5" action="ppaction://hlinksldjump"/>
            <a:extLst>
              <a:ext uri="{FF2B5EF4-FFF2-40B4-BE49-F238E27FC236}">
                <a16:creationId xmlns:a16="http://schemas.microsoft.com/office/drawing/2014/main" id="{DB8030EA-B768-4519-9297-F804CF291100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4" name="Wave 3">
            <a:extLst>
              <a:ext uri="{FF2B5EF4-FFF2-40B4-BE49-F238E27FC236}">
                <a16:creationId xmlns:a16="http://schemas.microsoft.com/office/drawing/2014/main" id="{27CE3158-7341-47E2-8DC3-FB3830C01148}"/>
              </a:ext>
            </a:extLst>
          </p:cNvPr>
          <p:cNvSpPr/>
          <p:nvPr/>
        </p:nvSpPr>
        <p:spPr>
          <a:xfrm>
            <a:off x="929640" y="531790"/>
            <a:ext cx="10500360" cy="6109039"/>
          </a:xfrm>
          <a:prstGeom prst="wave">
            <a:avLst>
              <a:gd name="adj1" fmla="val 2281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DC483C35-4778-4E08-90FF-485B84EEEC97}"/>
              </a:ext>
            </a:extLst>
          </p:cNvPr>
          <p:cNvSpPr/>
          <p:nvPr/>
        </p:nvSpPr>
        <p:spPr>
          <a:xfrm>
            <a:off x="1040130" y="731406"/>
            <a:ext cx="2171700" cy="617220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Booking :-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B53EC63B-581E-4B18-BAF0-A83F19463000}"/>
              </a:ext>
            </a:extLst>
          </p:cNvPr>
          <p:cNvSpPr/>
          <p:nvPr/>
        </p:nvSpPr>
        <p:spPr>
          <a:xfrm>
            <a:off x="1485900" y="1536172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9169AB0-CF44-4849-9522-8C8ABCE872E8}"/>
              </a:ext>
            </a:extLst>
          </p:cNvPr>
          <p:cNvSpPr/>
          <p:nvPr/>
        </p:nvSpPr>
        <p:spPr>
          <a:xfrm>
            <a:off x="1485900" y="2026693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SSN</a:t>
            </a:r>
            <a:endParaRPr lang="ar-EG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F5A28-2B41-4108-8F43-D3525A9D0E3D}"/>
              </a:ext>
            </a:extLst>
          </p:cNvPr>
          <p:cNvSpPr/>
          <p:nvPr/>
        </p:nvSpPr>
        <p:spPr>
          <a:xfrm>
            <a:off x="3479601" y="1536172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Mahmoud Ashraf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32CA-93F5-4BAB-B11E-9D42C262047F}"/>
              </a:ext>
            </a:extLst>
          </p:cNvPr>
          <p:cNvSpPr/>
          <p:nvPr/>
        </p:nvSpPr>
        <p:spPr>
          <a:xfrm>
            <a:off x="3479601" y="2016651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10905197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4DECBF0-F34E-4750-95EE-2EF6720F67A6}"/>
              </a:ext>
            </a:extLst>
          </p:cNvPr>
          <p:cNvSpPr/>
          <p:nvPr/>
        </p:nvSpPr>
        <p:spPr>
          <a:xfrm>
            <a:off x="1485900" y="2507172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Phone</a:t>
            </a:r>
            <a:endParaRPr lang="ar-EG" sz="2000" dirty="0"/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10D69E87-8E31-4ACD-86DB-708E63893FDF}"/>
              </a:ext>
            </a:extLst>
          </p:cNvPr>
          <p:cNvSpPr/>
          <p:nvPr/>
        </p:nvSpPr>
        <p:spPr>
          <a:xfrm>
            <a:off x="1496148" y="3010542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Birth date</a:t>
            </a:r>
            <a:endParaRPr lang="ar-EG" sz="20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281649-8A1D-4EE0-B815-4935A7DAECFC}"/>
              </a:ext>
            </a:extLst>
          </p:cNvPr>
          <p:cNvSpPr/>
          <p:nvPr/>
        </p:nvSpPr>
        <p:spPr>
          <a:xfrm>
            <a:off x="3479601" y="2507172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01111188260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6187CA2-C577-40B0-B1D5-C891358836AD}"/>
              </a:ext>
            </a:extLst>
          </p:cNvPr>
          <p:cNvSpPr/>
          <p:nvPr/>
        </p:nvSpPr>
        <p:spPr>
          <a:xfrm>
            <a:off x="3489849" y="3000500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2000 \ 3 \ 19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A29AF561-C4D3-4C0D-A427-9EBF5D741F3C}"/>
              </a:ext>
            </a:extLst>
          </p:cNvPr>
          <p:cNvSpPr/>
          <p:nvPr/>
        </p:nvSpPr>
        <p:spPr>
          <a:xfrm>
            <a:off x="1468987" y="3501063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Check in date</a:t>
            </a:r>
            <a:endParaRPr lang="ar-EG" sz="2000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4DDC9581-BD3B-48AF-9658-8885008EDD4C}"/>
              </a:ext>
            </a:extLst>
          </p:cNvPr>
          <p:cNvSpPr/>
          <p:nvPr/>
        </p:nvSpPr>
        <p:spPr>
          <a:xfrm>
            <a:off x="1468987" y="4015876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Check out date</a:t>
            </a:r>
            <a:endParaRPr lang="ar-EG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2717F2-48B8-48E6-B71C-6B7A59BC152C}"/>
              </a:ext>
            </a:extLst>
          </p:cNvPr>
          <p:cNvSpPr/>
          <p:nvPr/>
        </p:nvSpPr>
        <p:spPr>
          <a:xfrm>
            <a:off x="3462688" y="3501063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\ 10 \ 20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756759-9259-4BB6-A41E-295AEC647B34}"/>
              </a:ext>
            </a:extLst>
          </p:cNvPr>
          <p:cNvSpPr/>
          <p:nvPr/>
        </p:nvSpPr>
        <p:spPr>
          <a:xfrm>
            <a:off x="3462688" y="4005834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2019 \ 20 \ 25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92EAF94-D847-4A87-B025-EF4EBE4628E0}"/>
              </a:ext>
            </a:extLst>
          </p:cNvPr>
          <p:cNvSpPr/>
          <p:nvPr/>
        </p:nvSpPr>
        <p:spPr>
          <a:xfrm>
            <a:off x="1433055" y="4531741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Grade of room</a:t>
            </a:r>
            <a:endParaRPr lang="ar-EG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F675A8-AC28-4FBE-9606-AC1AF7C102F9}"/>
              </a:ext>
            </a:extLst>
          </p:cNvPr>
          <p:cNvSpPr/>
          <p:nvPr/>
        </p:nvSpPr>
        <p:spPr>
          <a:xfrm>
            <a:off x="3426756" y="4521699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Frist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5F524593-DE2A-4012-A582-90BC5C8DF47D}"/>
              </a:ext>
            </a:extLst>
          </p:cNvPr>
          <p:cNvSpPr/>
          <p:nvPr/>
        </p:nvSpPr>
        <p:spPr>
          <a:xfrm>
            <a:off x="1416319" y="5043861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The number of rooms</a:t>
            </a:r>
            <a:endParaRPr lang="ar-EG" sz="12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37A28A6-FA78-4227-A138-51F0FB4FE507}"/>
              </a:ext>
            </a:extLst>
          </p:cNvPr>
          <p:cNvSpPr/>
          <p:nvPr/>
        </p:nvSpPr>
        <p:spPr>
          <a:xfrm>
            <a:off x="3410020" y="5033819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5380EF9-8CC8-4171-B81A-2316C6681E70}"/>
              </a:ext>
            </a:extLst>
          </p:cNvPr>
          <p:cNvSpPr/>
          <p:nvPr/>
        </p:nvSpPr>
        <p:spPr>
          <a:xfrm>
            <a:off x="6564631" y="1067307"/>
            <a:ext cx="4678617" cy="147720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31" name="Flowchart: Alternate Process 30">
            <a:extLst>
              <a:ext uri="{FF2B5EF4-FFF2-40B4-BE49-F238E27FC236}">
                <a16:creationId xmlns:a16="http://schemas.microsoft.com/office/drawing/2014/main" id="{9320D0A1-64D8-43F9-A523-8C4131273F3B}"/>
              </a:ext>
            </a:extLst>
          </p:cNvPr>
          <p:cNvSpPr/>
          <p:nvPr/>
        </p:nvSpPr>
        <p:spPr>
          <a:xfrm>
            <a:off x="6819902" y="1435201"/>
            <a:ext cx="1746738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EABA5C6C-8CDC-4E3B-BBC2-823DAF0C9C4B}"/>
              </a:ext>
            </a:extLst>
          </p:cNvPr>
          <p:cNvSpPr/>
          <p:nvPr/>
        </p:nvSpPr>
        <p:spPr>
          <a:xfrm>
            <a:off x="6819902" y="1950648"/>
            <a:ext cx="1746738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6FE4DC55-C41B-4DAB-A578-756030880A59}"/>
              </a:ext>
            </a:extLst>
          </p:cNvPr>
          <p:cNvSpPr/>
          <p:nvPr/>
        </p:nvSpPr>
        <p:spPr>
          <a:xfrm>
            <a:off x="6720842" y="880438"/>
            <a:ext cx="1746738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1</a:t>
            </a:r>
            <a:endParaRPr lang="ar-EG" sz="2000" dirty="0"/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C0F20F0-F24E-40FF-B1AD-96EB706C2A31}"/>
              </a:ext>
            </a:extLst>
          </p:cNvPr>
          <p:cNvSpPr/>
          <p:nvPr/>
        </p:nvSpPr>
        <p:spPr>
          <a:xfrm>
            <a:off x="6532100" y="2818834"/>
            <a:ext cx="4678617" cy="148148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 dirty="0"/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303C2D8E-1E33-40D1-AA68-4720DB79002F}"/>
              </a:ext>
            </a:extLst>
          </p:cNvPr>
          <p:cNvSpPr/>
          <p:nvPr/>
        </p:nvSpPr>
        <p:spPr>
          <a:xfrm>
            <a:off x="6787371" y="318779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41" name="Flowchart: Alternate Process 40">
            <a:extLst>
              <a:ext uri="{FF2B5EF4-FFF2-40B4-BE49-F238E27FC236}">
                <a16:creationId xmlns:a16="http://schemas.microsoft.com/office/drawing/2014/main" id="{4A779B8C-91ED-4C89-A25D-CDC78260DACF}"/>
              </a:ext>
            </a:extLst>
          </p:cNvPr>
          <p:cNvSpPr/>
          <p:nvPr/>
        </p:nvSpPr>
        <p:spPr>
          <a:xfrm>
            <a:off x="6787371" y="370473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43" name="Flowchart: Alternate Process 42">
            <a:extLst>
              <a:ext uri="{FF2B5EF4-FFF2-40B4-BE49-F238E27FC236}">
                <a16:creationId xmlns:a16="http://schemas.microsoft.com/office/drawing/2014/main" id="{9736472F-3B55-4E7B-8A86-C6B01448576A}"/>
              </a:ext>
            </a:extLst>
          </p:cNvPr>
          <p:cNvSpPr/>
          <p:nvPr/>
        </p:nvSpPr>
        <p:spPr>
          <a:xfrm>
            <a:off x="6688311" y="263142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2</a:t>
            </a:r>
            <a:endParaRPr lang="ar-EG" sz="2000" dirty="0"/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347ABD5-147B-4B9B-8532-4C47190D91DD}"/>
              </a:ext>
            </a:extLst>
          </p:cNvPr>
          <p:cNvSpPr/>
          <p:nvPr/>
        </p:nvSpPr>
        <p:spPr>
          <a:xfrm>
            <a:off x="6532101" y="4566078"/>
            <a:ext cx="4766572" cy="1481484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46" name="Flowchart: Alternate Process 45">
            <a:extLst>
              <a:ext uri="{FF2B5EF4-FFF2-40B4-BE49-F238E27FC236}">
                <a16:creationId xmlns:a16="http://schemas.microsoft.com/office/drawing/2014/main" id="{88B28467-122F-4E02-BF07-8BCA29EBA622}"/>
              </a:ext>
            </a:extLst>
          </p:cNvPr>
          <p:cNvSpPr/>
          <p:nvPr/>
        </p:nvSpPr>
        <p:spPr>
          <a:xfrm>
            <a:off x="6792171" y="4935038"/>
            <a:ext cx="1779576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48" name="Flowchart: Alternate Process 47">
            <a:extLst>
              <a:ext uri="{FF2B5EF4-FFF2-40B4-BE49-F238E27FC236}">
                <a16:creationId xmlns:a16="http://schemas.microsoft.com/office/drawing/2014/main" id="{FF5E4B5C-6C7A-4F09-912A-0327D6B834D8}"/>
              </a:ext>
            </a:extLst>
          </p:cNvPr>
          <p:cNvSpPr/>
          <p:nvPr/>
        </p:nvSpPr>
        <p:spPr>
          <a:xfrm>
            <a:off x="6792171" y="5451979"/>
            <a:ext cx="1779576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Relation ship</a:t>
            </a:r>
            <a:endParaRPr lang="ar-EG" sz="2000" dirty="0"/>
          </a:p>
        </p:txBody>
      </p:sp>
      <p:sp>
        <p:nvSpPr>
          <p:cNvPr id="50" name="Flowchart: Alternate Process 49">
            <a:extLst>
              <a:ext uri="{FF2B5EF4-FFF2-40B4-BE49-F238E27FC236}">
                <a16:creationId xmlns:a16="http://schemas.microsoft.com/office/drawing/2014/main" id="{8C7C1994-574B-4636-B969-E493D65E7EE2}"/>
              </a:ext>
            </a:extLst>
          </p:cNvPr>
          <p:cNvSpPr/>
          <p:nvPr/>
        </p:nvSpPr>
        <p:spPr>
          <a:xfrm>
            <a:off x="6691249" y="4378668"/>
            <a:ext cx="1779576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Child 3</a:t>
            </a:r>
            <a:endParaRPr lang="ar-EG" sz="20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BDA917B-F3C6-44E8-AE95-E733C03BDB46}"/>
              </a:ext>
            </a:extLst>
          </p:cNvPr>
          <p:cNvSpPr/>
          <p:nvPr/>
        </p:nvSpPr>
        <p:spPr>
          <a:xfrm>
            <a:off x="8779934" y="1468764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Ahmed Hassen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5600BDA-BF04-4759-99AD-CBA00D98607D}"/>
              </a:ext>
            </a:extLst>
          </p:cNvPr>
          <p:cNvSpPr/>
          <p:nvPr/>
        </p:nvSpPr>
        <p:spPr>
          <a:xfrm>
            <a:off x="8758669" y="1944575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0171C2B-D920-4634-8655-048FE462777A}"/>
              </a:ext>
            </a:extLst>
          </p:cNvPr>
          <p:cNvSpPr/>
          <p:nvPr/>
        </p:nvSpPr>
        <p:spPr>
          <a:xfrm>
            <a:off x="8779934" y="3222248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Nora Ahmed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2B1D6AF-E0A5-4354-BB7D-72462A778F7E}"/>
              </a:ext>
            </a:extLst>
          </p:cNvPr>
          <p:cNvSpPr/>
          <p:nvPr/>
        </p:nvSpPr>
        <p:spPr>
          <a:xfrm>
            <a:off x="8758669" y="3698059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Wife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7048A2D-790E-42E7-B56C-43CD347C42EE}"/>
              </a:ext>
            </a:extLst>
          </p:cNvPr>
          <p:cNvSpPr/>
          <p:nvPr/>
        </p:nvSpPr>
        <p:spPr>
          <a:xfrm>
            <a:off x="8801199" y="4959472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Mariam Hassen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EFC7F78-452B-4836-9359-4247B4BD2678}"/>
              </a:ext>
            </a:extLst>
          </p:cNvPr>
          <p:cNvSpPr/>
          <p:nvPr/>
        </p:nvSpPr>
        <p:spPr>
          <a:xfrm>
            <a:off x="8779934" y="5435283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daughter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</a:endParaRPr>
          </a:p>
        </p:txBody>
      </p: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27437109-E82E-4734-BC51-33D2B23EB511}"/>
              </a:ext>
            </a:extLst>
          </p:cNvPr>
          <p:cNvSpPr/>
          <p:nvPr/>
        </p:nvSpPr>
        <p:spPr>
          <a:xfrm>
            <a:off x="1408801" y="550559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/>
              <a:t>The number of child</a:t>
            </a:r>
            <a:endParaRPr lang="ar-EG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E8A79BA8-6527-47AD-88CA-8E7AC14777B0}"/>
              </a:ext>
            </a:extLst>
          </p:cNvPr>
          <p:cNvSpPr/>
          <p:nvPr/>
        </p:nvSpPr>
        <p:spPr>
          <a:xfrm>
            <a:off x="3402502" y="5495552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4" name="Flowchart: Alternate Process 63">
            <a:extLst>
              <a:ext uri="{FF2B5EF4-FFF2-40B4-BE49-F238E27FC236}">
                <a16:creationId xmlns:a16="http://schemas.microsoft.com/office/drawing/2014/main" id="{1B14611B-C8C7-4E56-B7F7-425830901B1D}"/>
              </a:ext>
            </a:extLst>
          </p:cNvPr>
          <p:cNvSpPr/>
          <p:nvPr/>
        </p:nvSpPr>
        <p:spPr>
          <a:xfrm>
            <a:off x="9428385" y="6117758"/>
            <a:ext cx="1746738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Save</a:t>
            </a:r>
            <a:endParaRPr lang="ar-EG" sz="2000" dirty="0"/>
          </a:p>
        </p:txBody>
      </p:sp>
      <p:sp>
        <p:nvSpPr>
          <p:cNvPr id="65" name="Thought Bubble: Cloud 64">
            <a:extLst>
              <a:ext uri="{FF2B5EF4-FFF2-40B4-BE49-F238E27FC236}">
                <a16:creationId xmlns:a16="http://schemas.microsoft.com/office/drawing/2014/main" id="{405CA4CF-C661-41CA-9DE9-686B0CCF87FC}"/>
              </a:ext>
            </a:extLst>
          </p:cNvPr>
          <p:cNvSpPr/>
          <p:nvPr/>
        </p:nvSpPr>
        <p:spPr>
          <a:xfrm>
            <a:off x="6899474" y="445324"/>
            <a:ext cx="5177790" cy="2391404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The number of rooms is  315 and 316</a:t>
            </a:r>
            <a:endParaRPr lang="ar-EG" sz="3600" dirty="0">
              <a:latin typeface="Blackadder ITC" panose="04020505051007020D02" pitchFamily="82" charset="0"/>
            </a:endParaRPr>
          </a:p>
        </p:txBody>
      </p:sp>
      <p:sp>
        <p:nvSpPr>
          <p:cNvPr id="47" name="Thought Bubble: Cloud 46">
            <a:extLst>
              <a:ext uri="{FF2B5EF4-FFF2-40B4-BE49-F238E27FC236}">
                <a16:creationId xmlns:a16="http://schemas.microsoft.com/office/drawing/2014/main" id="{23AD7A31-27D2-42F7-861F-72C98C41D009}"/>
              </a:ext>
            </a:extLst>
          </p:cNvPr>
          <p:cNvSpPr/>
          <p:nvPr/>
        </p:nvSpPr>
        <p:spPr>
          <a:xfrm>
            <a:off x="238919" y="2001906"/>
            <a:ext cx="6580983" cy="2360604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User name : </a:t>
            </a:r>
            <a:r>
              <a:rPr lang="en-US" sz="2800" dirty="0">
                <a:latin typeface="Blackadder ITC" panose="04020505051007020D02" pitchFamily="82" charset="0"/>
                <a:hlinkClick r:id="rId6"/>
              </a:rPr>
              <a:t>mahmoud@bashir.com</a:t>
            </a:r>
            <a:endParaRPr lang="en-US" sz="2800" dirty="0">
              <a:latin typeface="Blackadder ITC" panose="04020505051007020D02" pitchFamily="82" charset="0"/>
            </a:endParaRPr>
          </a:p>
          <a:p>
            <a:pPr algn="ctr"/>
            <a:r>
              <a:rPr lang="en-US" sz="2800" dirty="0">
                <a:latin typeface="Blackadder ITC" panose="04020505051007020D02" pitchFamily="82" charset="0"/>
              </a:rPr>
              <a:t>Password :</a:t>
            </a:r>
            <a:r>
              <a:rPr lang="en-US" sz="3600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Blackadder ITC" panose="04020505051007020D02" pitchFamily="82" charset="0"/>
              </a:rPr>
              <a:t>152025</a:t>
            </a:r>
            <a:endParaRPr lang="ar-EG" sz="2800" u="sng" dirty="0">
              <a:solidFill>
                <a:schemeClr val="accent1">
                  <a:lumMod val="60000"/>
                  <a:lumOff val="40000"/>
                </a:schemeClr>
              </a:solidFill>
              <a:latin typeface="Blackadder ITC" panose="04020505051007020D02" pitchFamily="82" charset="0"/>
            </a:endParaRPr>
          </a:p>
        </p:txBody>
      </p:sp>
      <p:sp>
        <p:nvSpPr>
          <p:cNvPr id="49" name="Flowchart: Alternate Process 48">
            <a:extLst>
              <a:ext uri="{FF2B5EF4-FFF2-40B4-BE49-F238E27FC236}">
                <a16:creationId xmlns:a16="http://schemas.microsoft.com/office/drawing/2014/main" id="{5106D75A-EC21-4160-BF5A-51CFB9325B4B}"/>
              </a:ext>
            </a:extLst>
          </p:cNvPr>
          <p:cNvSpPr/>
          <p:nvPr/>
        </p:nvSpPr>
        <p:spPr>
          <a:xfrm>
            <a:off x="10124843" y="0"/>
            <a:ext cx="2000250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Ahmed Ashraf</a:t>
            </a:r>
            <a:endParaRPr lang="ar-EG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5293B82D-44FD-4EE8-A2B3-6A87938FB9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370" y="62532"/>
            <a:ext cx="362749" cy="362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27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950"/>
                            </p:stCondLst>
                            <p:childTnLst>
                              <p:par>
                                <p:cTn id="2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50"/>
                            </p:stCondLst>
                            <p:childTnLst>
                              <p:par>
                                <p:cTn id="2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800"/>
                            </p:stCondLst>
                            <p:childTnLst>
                              <p:par>
                                <p:cTn id="3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750"/>
                            </p:stCondLst>
                            <p:childTnLst>
                              <p:par>
                                <p:cTn id="3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450"/>
                            </p:stCondLst>
                            <p:childTnLst>
                              <p:par>
                                <p:cTn id="4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950"/>
                            </p:stCondLst>
                            <p:childTnLst>
                              <p:par>
                                <p:cTn id="4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450"/>
                            </p:stCondLst>
                            <p:childTnLst>
                              <p:par>
                                <p:cTn id="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450"/>
                            </p:stCondLst>
                            <p:childTnLst>
                              <p:par>
                                <p:cTn id="52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050"/>
                            </p:stCondLst>
                            <p:childTnLst>
                              <p:par>
                                <p:cTn id="5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950"/>
                            </p:stCondLst>
                            <p:childTnLst>
                              <p:par>
                                <p:cTn id="6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600"/>
                            </p:stCondLst>
                            <p:childTnLst>
                              <p:par>
                                <p:cTn id="6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6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1650"/>
                            </p:stCondLst>
                            <p:childTnLst>
                              <p:par>
                                <p:cTn id="6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2000"/>
                            </p:stCondLst>
                            <p:childTnLst>
                              <p:par>
                                <p:cTn id="9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79CBD5-7C4E-4C6A-ACC8-989C4B6A9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DD33C2-3FBA-4826-A13A-3660EE110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6" name="Arrow: Right 5">
            <a:hlinkClick r:id="rId5" action="ppaction://hlinksldjump"/>
            <a:extLst>
              <a:ext uri="{FF2B5EF4-FFF2-40B4-BE49-F238E27FC236}">
                <a16:creationId xmlns:a16="http://schemas.microsoft.com/office/drawing/2014/main" id="{AB6A91A9-0D54-4FD8-B39A-0C9FC1E4FF78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7" name="Wave 6">
            <a:extLst>
              <a:ext uri="{FF2B5EF4-FFF2-40B4-BE49-F238E27FC236}">
                <a16:creationId xmlns:a16="http://schemas.microsoft.com/office/drawing/2014/main" id="{AE56BC8E-052E-4A2E-8672-9062A3579568}"/>
              </a:ext>
            </a:extLst>
          </p:cNvPr>
          <p:cNvSpPr/>
          <p:nvPr/>
        </p:nvSpPr>
        <p:spPr>
          <a:xfrm>
            <a:off x="929640" y="531790"/>
            <a:ext cx="10779634" cy="6109039"/>
          </a:xfrm>
          <a:prstGeom prst="wave">
            <a:avLst>
              <a:gd name="adj1" fmla="val 2281"/>
              <a:gd name="adj2" fmla="val 0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91F888A-65F6-4CF4-93C3-0D15610825B4}"/>
              </a:ext>
            </a:extLst>
          </p:cNvPr>
          <p:cNvSpPr/>
          <p:nvPr/>
        </p:nvSpPr>
        <p:spPr>
          <a:xfrm>
            <a:off x="1040130" y="731406"/>
            <a:ext cx="2171700" cy="617220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b="1" dirty="0">
                <a:latin typeface="Blackadder ITC" panose="04020505051007020D02" pitchFamily="82" charset="0"/>
              </a:rPr>
              <a:t>Bill :-</a:t>
            </a:r>
            <a:endParaRPr lang="ar-EG" sz="3600" b="1" dirty="0">
              <a:latin typeface="Blackadder ITC" panose="04020505051007020D02" pitchFamily="82" charset="0"/>
            </a:endParaRP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C6E0B5B-C9C4-45EE-B697-8E68EF32AFD2}"/>
              </a:ext>
            </a:extLst>
          </p:cNvPr>
          <p:cNvSpPr/>
          <p:nvPr/>
        </p:nvSpPr>
        <p:spPr>
          <a:xfrm>
            <a:off x="1485900" y="1536172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name</a:t>
            </a:r>
            <a:endParaRPr lang="ar-EG" sz="2000" dirty="0"/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8DB9911E-04F8-4587-AD29-86517900B02F}"/>
              </a:ext>
            </a:extLst>
          </p:cNvPr>
          <p:cNvSpPr/>
          <p:nvPr/>
        </p:nvSpPr>
        <p:spPr>
          <a:xfrm>
            <a:off x="1485900" y="2026693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SSN</a:t>
            </a:r>
            <a:endParaRPr lang="ar-EG" sz="20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63B48E-5A26-4594-B7E1-93863DA33319}"/>
              </a:ext>
            </a:extLst>
          </p:cNvPr>
          <p:cNvSpPr/>
          <p:nvPr/>
        </p:nvSpPr>
        <p:spPr>
          <a:xfrm>
            <a:off x="3479601" y="1536172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Mahmoud Ashraf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14F06F-7984-416B-818A-1D395EB9176B}"/>
              </a:ext>
            </a:extLst>
          </p:cNvPr>
          <p:cNvSpPr/>
          <p:nvPr/>
        </p:nvSpPr>
        <p:spPr>
          <a:xfrm>
            <a:off x="3479601" y="2016651"/>
            <a:ext cx="2155390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10905197</a:t>
            </a:r>
            <a:endParaRPr lang="ar-EG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5F779BB-936F-43AF-8572-B91EC7036D97}"/>
              </a:ext>
            </a:extLst>
          </p:cNvPr>
          <p:cNvGrpSpPr/>
          <p:nvPr/>
        </p:nvGrpSpPr>
        <p:grpSpPr>
          <a:xfrm>
            <a:off x="1191711" y="2669878"/>
            <a:ext cx="4813703" cy="3285151"/>
            <a:chOff x="6686550" y="1881208"/>
            <a:chExt cx="4813703" cy="3285151"/>
          </a:xfrm>
        </p:grpSpPr>
        <p:sp>
          <p:nvSpPr>
            <p:cNvPr id="51" name="Flowchart: Alternate Process 50">
              <a:extLst>
                <a:ext uri="{FF2B5EF4-FFF2-40B4-BE49-F238E27FC236}">
                  <a16:creationId xmlns:a16="http://schemas.microsoft.com/office/drawing/2014/main" id="{3619DE71-DD09-4A31-B2FB-573F5460926B}"/>
                </a:ext>
              </a:extLst>
            </p:cNvPr>
            <p:cNvSpPr/>
            <p:nvPr/>
          </p:nvSpPr>
          <p:spPr>
            <a:xfrm>
              <a:off x="6686550" y="2026693"/>
              <a:ext cx="4813703" cy="313966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13" name="Flowchart: Alternate Process 12">
              <a:extLst>
                <a:ext uri="{FF2B5EF4-FFF2-40B4-BE49-F238E27FC236}">
                  <a16:creationId xmlns:a16="http://schemas.microsoft.com/office/drawing/2014/main" id="{61DA5FC1-B1A6-4450-8A4D-C1C068B87188}"/>
                </a:ext>
              </a:extLst>
            </p:cNvPr>
            <p:cNvSpPr/>
            <p:nvPr/>
          </p:nvSpPr>
          <p:spPr>
            <a:xfrm>
              <a:off x="7015784" y="2488309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Room cost</a:t>
              </a:r>
              <a:endParaRPr lang="ar-EG" sz="2000" dirty="0"/>
            </a:p>
          </p:txBody>
        </p:sp>
        <p:sp>
          <p:nvSpPr>
            <p:cNvPr id="14" name="Flowchart: Alternate Process 13">
              <a:extLst>
                <a:ext uri="{FF2B5EF4-FFF2-40B4-BE49-F238E27FC236}">
                  <a16:creationId xmlns:a16="http://schemas.microsoft.com/office/drawing/2014/main" id="{86FB19CC-D27A-40D8-895E-352AE74DD29E}"/>
                </a:ext>
              </a:extLst>
            </p:cNvPr>
            <p:cNvSpPr/>
            <p:nvPr/>
          </p:nvSpPr>
          <p:spPr>
            <a:xfrm>
              <a:off x="7026032" y="2991679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Restaurant cost</a:t>
              </a:r>
              <a:endParaRPr lang="ar-EG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8909E33-47CF-4B9A-AA23-1955C361BA7B}"/>
                </a:ext>
              </a:extLst>
            </p:cNvPr>
            <p:cNvSpPr/>
            <p:nvPr/>
          </p:nvSpPr>
          <p:spPr>
            <a:xfrm>
              <a:off x="9009485" y="2488309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200*5=1000 $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22F36C0-1AD3-4AA8-8BD5-923B553FC289}"/>
                </a:ext>
              </a:extLst>
            </p:cNvPr>
            <p:cNvSpPr/>
            <p:nvPr/>
          </p:nvSpPr>
          <p:spPr>
            <a:xfrm>
              <a:off x="9019733" y="2981637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500 $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Flowchart: Alternate Process 16">
              <a:extLst>
                <a:ext uri="{FF2B5EF4-FFF2-40B4-BE49-F238E27FC236}">
                  <a16:creationId xmlns:a16="http://schemas.microsoft.com/office/drawing/2014/main" id="{D83B956D-88FC-4F69-9E10-9D8AFA5A0866}"/>
                </a:ext>
              </a:extLst>
            </p:cNvPr>
            <p:cNvSpPr/>
            <p:nvPr/>
          </p:nvSpPr>
          <p:spPr>
            <a:xfrm>
              <a:off x="6998871" y="3482200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Gym cost</a:t>
              </a:r>
              <a:endParaRPr lang="ar-EG" sz="2000" dirty="0"/>
            </a:p>
          </p:txBody>
        </p:sp>
        <p:sp>
          <p:nvSpPr>
            <p:cNvPr id="18" name="Flowchart: Alternate Process 17">
              <a:extLst>
                <a:ext uri="{FF2B5EF4-FFF2-40B4-BE49-F238E27FC236}">
                  <a16:creationId xmlns:a16="http://schemas.microsoft.com/office/drawing/2014/main" id="{ED813795-6593-4107-9575-7C5DADED6C8D}"/>
                </a:ext>
              </a:extLst>
            </p:cNvPr>
            <p:cNvSpPr/>
            <p:nvPr/>
          </p:nvSpPr>
          <p:spPr>
            <a:xfrm>
              <a:off x="6998871" y="3997013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Hall cost</a:t>
              </a:r>
              <a:endParaRPr lang="ar-EG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803D382-420B-4FF0-A769-A40BA9866D92}"/>
                </a:ext>
              </a:extLst>
            </p:cNvPr>
            <p:cNvSpPr/>
            <p:nvPr/>
          </p:nvSpPr>
          <p:spPr>
            <a:xfrm>
              <a:off x="8992572" y="3482200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200 $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D137F72-3AD8-4340-A14A-681065AEAF58}"/>
                </a:ext>
              </a:extLst>
            </p:cNvPr>
            <p:cNvSpPr/>
            <p:nvPr/>
          </p:nvSpPr>
          <p:spPr>
            <a:xfrm>
              <a:off x="8992572" y="3986971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0 $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47" name="Flowchart: Alternate Process 46">
              <a:extLst>
                <a:ext uri="{FF2B5EF4-FFF2-40B4-BE49-F238E27FC236}">
                  <a16:creationId xmlns:a16="http://schemas.microsoft.com/office/drawing/2014/main" id="{F286CEC3-8174-4DB0-A1FE-5E9E67D8147C}"/>
                </a:ext>
              </a:extLst>
            </p:cNvPr>
            <p:cNvSpPr/>
            <p:nvPr/>
          </p:nvSpPr>
          <p:spPr>
            <a:xfrm>
              <a:off x="6998871" y="4501784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Total cost</a:t>
              </a:r>
              <a:endParaRPr lang="ar-EG" dirty="0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C1A4C9-9050-430A-8FE3-84AF055A5C84}"/>
                </a:ext>
              </a:extLst>
            </p:cNvPr>
            <p:cNvSpPr/>
            <p:nvPr/>
          </p:nvSpPr>
          <p:spPr>
            <a:xfrm>
              <a:off x="8992572" y="4491742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=1700 $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52" name="Flowchart: Alternate Process 51">
              <a:extLst>
                <a:ext uri="{FF2B5EF4-FFF2-40B4-BE49-F238E27FC236}">
                  <a16:creationId xmlns:a16="http://schemas.microsoft.com/office/drawing/2014/main" id="{390DAADA-225E-427B-A472-6C5C73013EBE}"/>
                </a:ext>
              </a:extLst>
            </p:cNvPr>
            <p:cNvSpPr/>
            <p:nvPr/>
          </p:nvSpPr>
          <p:spPr>
            <a:xfrm>
              <a:off x="7026032" y="1881208"/>
              <a:ext cx="1276414" cy="36236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Bill</a:t>
              </a:r>
              <a:endParaRPr lang="ar-EG" sz="2000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8B8E9A6-046F-4683-AA96-2DFB24041E20}"/>
              </a:ext>
            </a:extLst>
          </p:cNvPr>
          <p:cNvGrpSpPr/>
          <p:nvPr/>
        </p:nvGrpSpPr>
        <p:grpSpPr>
          <a:xfrm>
            <a:off x="6635704" y="1905748"/>
            <a:ext cx="4813703" cy="2238017"/>
            <a:chOff x="6635704" y="1905748"/>
            <a:chExt cx="4813703" cy="2238017"/>
          </a:xfrm>
        </p:grpSpPr>
        <p:sp>
          <p:nvSpPr>
            <p:cNvPr id="26" name="Flowchart: Alternate Process 25">
              <a:extLst>
                <a:ext uri="{FF2B5EF4-FFF2-40B4-BE49-F238E27FC236}">
                  <a16:creationId xmlns:a16="http://schemas.microsoft.com/office/drawing/2014/main" id="{7A1BBF56-3545-419D-913C-14D4F94417E2}"/>
                </a:ext>
              </a:extLst>
            </p:cNvPr>
            <p:cNvSpPr/>
            <p:nvPr/>
          </p:nvSpPr>
          <p:spPr>
            <a:xfrm>
              <a:off x="6635704" y="2051232"/>
              <a:ext cx="4813703" cy="2092533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ar-EG"/>
            </a:p>
          </p:txBody>
        </p:sp>
        <p:sp>
          <p:nvSpPr>
            <p:cNvPr id="27" name="Flowchart: Alternate Process 26">
              <a:extLst>
                <a:ext uri="{FF2B5EF4-FFF2-40B4-BE49-F238E27FC236}">
                  <a16:creationId xmlns:a16="http://schemas.microsoft.com/office/drawing/2014/main" id="{740F7204-B902-409C-BCDF-2DB38B9C87A2}"/>
                </a:ext>
              </a:extLst>
            </p:cNvPr>
            <p:cNvSpPr/>
            <p:nvPr/>
          </p:nvSpPr>
          <p:spPr>
            <a:xfrm>
              <a:off x="6964938" y="2512849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1600" dirty="0"/>
                <a:t>Payment method</a:t>
              </a:r>
              <a:endParaRPr lang="ar-EG" dirty="0"/>
            </a:p>
          </p:txBody>
        </p:sp>
        <p:sp>
          <p:nvSpPr>
            <p:cNvPr id="28" name="Flowchart: Alternate Process 27">
              <a:extLst>
                <a:ext uri="{FF2B5EF4-FFF2-40B4-BE49-F238E27FC236}">
                  <a16:creationId xmlns:a16="http://schemas.microsoft.com/office/drawing/2014/main" id="{049C05B3-92A5-45B8-A57F-9D72BB7B5836}"/>
                </a:ext>
              </a:extLst>
            </p:cNvPr>
            <p:cNvSpPr/>
            <p:nvPr/>
          </p:nvSpPr>
          <p:spPr>
            <a:xfrm>
              <a:off x="6975186" y="3016219"/>
              <a:ext cx="1746738" cy="36341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/>
                <a:t>Password</a:t>
              </a:r>
              <a:endParaRPr lang="ar-EG" dirty="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01ACDD5-06C1-4709-99E9-E5159078966B}"/>
                </a:ext>
              </a:extLst>
            </p:cNvPr>
            <p:cNvSpPr/>
            <p:nvPr/>
          </p:nvSpPr>
          <p:spPr>
            <a:xfrm>
              <a:off x="8958639" y="2512849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Master card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6643EFB-6453-4981-822B-9B8A66EA4A44}"/>
                </a:ext>
              </a:extLst>
            </p:cNvPr>
            <p:cNvSpPr/>
            <p:nvPr/>
          </p:nvSpPr>
          <p:spPr>
            <a:xfrm>
              <a:off x="8968887" y="3006177"/>
              <a:ext cx="2155390" cy="36341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1" anchor="ctr"/>
            <a:lstStyle/>
            <a:p>
              <a:pPr algn="ctr"/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*********</a:t>
              </a:r>
              <a:endParaRPr lang="ar-E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37" name="Flowchart: Alternate Process 36">
              <a:extLst>
                <a:ext uri="{FF2B5EF4-FFF2-40B4-BE49-F238E27FC236}">
                  <a16:creationId xmlns:a16="http://schemas.microsoft.com/office/drawing/2014/main" id="{7832D4D0-6062-4C80-A9DD-39E94F833FBA}"/>
                </a:ext>
              </a:extLst>
            </p:cNvPr>
            <p:cNvSpPr/>
            <p:nvPr/>
          </p:nvSpPr>
          <p:spPr>
            <a:xfrm>
              <a:off x="6975186" y="1905748"/>
              <a:ext cx="1276414" cy="362366"/>
            </a:xfrm>
            <a:prstGeom prst="flowChartAlternateProcess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/>
                <a:t>Pay</a:t>
              </a:r>
              <a:endParaRPr lang="ar-EG" sz="2000" dirty="0"/>
            </a:p>
          </p:txBody>
        </p:sp>
      </p:grpSp>
      <p:sp>
        <p:nvSpPr>
          <p:cNvPr id="45" name="Flowchart: Alternate Process 44">
            <a:extLst>
              <a:ext uri="{FF2B5EF4-FFF2-40B4-BE49-F238E27FC236}">
                <a16:creationId xmlns:a16="http://schemas.microsoft.com/office/drawing/2014/main" id="{12711591-7442-48DA-9D63-A77C8F471305}"/>
              </a:ext>
            </a:extLst>
          </p:cNvPr>
          <p:cNvSpPr/>
          <p:nvPr/>
        </p:nvSpPr>
        <p:spPr>
          <a:xfrm>
            <a:off x="9896607" y="3616094"/>
            <a:ext cx="1290766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Pay</a:t>
            </a:r>
            <a:endParaRPr lang="ar-EG" sz="2000" dirty="0"/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3D91B40A-30A1-4E47-AE83-FF60089083EC}"/>
              </a:ext>
            </a:extLst>
          </p:cNvPr>
          <p:cNvSpPr/>
          <p:nvPr/>
        </p:nvSpPr>
        <p:spPr>
          <a:xfrm>
            <a:off x="7064138" y="1138276"/>
            <a:ext cx="3360022" cy="36236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If you want to pay </a:t>
            </a:r>
            <a:r>
              <a:rPr lang="en-US" sz="2000" b="1" u="sng" dirty="0"/>
              <a:t>click here</a:t>
            </a:r>
            <a:endParaRPr lang="ar-EG" sz="2000" b="1" u="sng" dirty="0"/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2EC8885-47B9-425B-BC67-1434BCC3CD86}"/>
              </a:ext>
            </a:extLst>
          </p:cNvPr>
          <p:cNvSpPr/>
          <p:nvPr/>
        </p:nvSpPr>
        <p:spPr>
          <a:xfrm>
            <a:off x="10124843" y="0"/>
            <a:ext cx="2000250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Ahmed Ashraf</a:t>
            </a:r>
            <a:endParaRPr lang="ar-EG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7EDAA1C-A05F-4910-89B1-98D71F25C3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370" y="62532"/>
            <a:ext cx="362749" cy="362749"/>
          </a:xfrm>
          <a:prstGeom prst="rect">
            <a:avLst/>
          </a:prstGeom>
        </p:spPr>
      </p:pic>
      <p:sp>
        <p:nvSpPr>
          <p:cNvPr id="42" name="Thought Bubble: Cloud 41">
            <a:extLst>
              <a:ext uri="{FF2B5EF4-FFF2-40B4-BE49-F238E27FC236}">
                <a16:creationId xmlns:a16="http://schemas.microsoft.com/office/drawing/2014/main" id="{E8D5D5B5-19CB-4862-B4A4-9F85EAA7C649}"/>
              </a:ext>
            </a:extLst>
          </p:cNvPr>
          <p:cNvSpPr/>
          <p:nvPr/>
        </p:nvSpPr>
        <p:spPr>
          <a:xfrm>
            <a:off x="6906462" y="125930"/>
            <a:ext cx="5177790" cy="1524895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Pay was successful</a:t>
            </a:r>
            <a:endParaRPr lang="ar-EG" sz="36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687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10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95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45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45" grpId="0" animBg="1"/>
      <p:bldP spid="38" grpId="0" animBg="1"/>
      <p:bldP spid="4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681F2C7C-3342-4559-B03C-237290EE42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F9744DF-5750-4F5C-97A2-0F7ED9BE8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56F4BA-3B10-49D9-84BC-52C8C847CD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930" y="1384746"/>
            <a:ext cx="1542139" cy="13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83620E6E-7C67-4094-8215-AB889984108C}"/>
              </a:ext>
            </a:extLst>
          </p:cNvPr>
          <p:cNvSpPr/>
          <p:nvPr/>
        </p:nvSpPr>
        <p:spPr>
          <a:xfrm>
            <a:off x="4907305" y="2885447"/>
            <a:ext cx="2377388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Mahmoud Ashraf</a:t>
            </a:r>
          </a:p>
          <a:p>
            <a:pPr algn="ctr"/>
            <a:r>
              <a:rPr lang="en-US" sz="20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manger</a:t>
            </a:r>
            <a:endParaRPr lang="ar-EG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5DBE48-270D-4D35-978D-7A9192601E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744" y="4192086"/>
            <a:ext cx="1542139" cy="13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BF5C1E0-DF38-4ED6-81B2-2FEE9FE83EA2}"/>
              </a:ext>
            </a:extLst>
          </p:cNvPr>
          <p:cNvSpPr/>
          <p:nvPr/>
        </p:nvSpPr>
        <p:spPr>
          <a:xfrm>
            <a:off x="434341" y="5701805"/>
            <a:ext cx="2584946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dirty="0"/>
              <a:t>Mustafa Hussain </a:t>
            </a:r>
            <a:endParaRPr lang="ar-SA" dirty="0"/>
          </a:p>
          <a:p>
            <a:pPr algn="ctr"/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Programmer</a:t>
            </a:r>
            <a:endParaRPr lang="ar-EG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4F1591-77C8-4246-A967-C1E277EF34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674" y="4212324"/>
            <a:ext cx="1542139" cy="13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721A8641-1EFE-470F-B29B-C137A8219FAF}"/>
              </a:ext>
            </a:extLst>
          </p:cNvPr>
          <p:cNvSpPr/>
          <p:nvPr/>
        </p:nvSpPr>
        <p:spPr>
          <a:xfrm>
            <a:off x="3303271" y="5701805"/>
            <a:ext cx="2584946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dirty="0"/>
              <a:t>Mohamed </a:t>
            </a:r>
            <a:r>
              <a:rPr lang="en-US" dirty="0" err="1"/>
              <a:t>Essam</a:t>
            </a:r>
            <a:r>
              <a:rPr lang="en-US" dirty="0"/>
              <a:t> </a:t>
            </a:r>
            <a:endParaRPr lang="ar-SA" dirty="0"/>
          </a:p>
          <a:p>
            <a:pPr algn="ctr"/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accountant</a:t>
            </a:r>
            <a:endParaRPr lang="ar-EG" b="1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AFAF7D-43F8-40A7-83E3-EADFA2BC79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22" y="4212323"/>
            <a:ext cx="1542139" cy="13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9D7FF226-2298-41BB-9CCE-9F429AEC88F8}"/>
              </a:ext>
            </a:extLst>
          </p:cNvPr>
          <p:cNvSpPr/>
          <p:nvPr/>
        </p:nvSpPr>
        <p:spPr>
          <a:xfrm>
            <a:off x="6292819" y="5689811"/>
            <a:ext cx="2584946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dirty="0"/>
              <a:t>Ahmed Mousa </a:t>
            </a:r>
            <a:endParaRPr lang="ar-SA" dirty="0"/>
          </a:p>
          <a:p>
            <a:pPr algn="ctr"/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translator</a:t>
            </a:r>
            <a:endParaRPr lang="ar-EG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4FA62F-2EF5-44F2-9DB0-598EEFEA9A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77" y="4192086"/>
            <a:ext cx="1542139" cy="1379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70CE76E-1434-44DF-82A2-DD7EA654C0DB}"/>
              </a:ext>
            </a:extLst>
          </p:cNvPr>
          <p:cNvSpPr/>
          <p:nvPr/>
        </p:nvSpPr>
        <p:spPr>
          <a:xfrm>
            <a:off x="9173635" y="5689811"/>
            <a:ext cx="2584024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lvl="0" algn="ctr" rtl="1"/>
            <a:r>
              <a:rPr lang="en-US" dirty="0"/>
              <a:t>Mustafa Ramadan </a:t>
            </a:r>
            <a:endParaRPr lang="ar-SA" dirty="0"/>
          </a:p>
          <a:p>
            <a:pPr algn="ctr"/>
            <a:r>
              <a:rPr lang="en-US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coach</a:t>
            </a:r>
            <a:endParaRPr lang="ar-EG" dirty="0"/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8F1AD195-23B6-4EBE-8DF0-35E54A0A8078}"/>
              </a:ext>
            </a:extLst>
          </p:cNvPr>
          <p:cNvSpPr/>
          <p:nvPr/>
        </p:nvSpPr>
        <p:spPr>
          <a:xfrm>
            <a:off x="10124843" y="0"/>
            <a:ext cx="2000250" cy="487815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r>
              <a:rPr lang="en-US" dirty="0"/>
              <a:t>Ahmed Ashraf</a:t>
            </a:r>
            <a:endParaRPr lang="ar-EG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D5D76AD-0F86-404D-B2BF-6063942B97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3370" y="62532"/>
            <a:ext cx="362749" cy="362749"/>
          </a:xfrm>
          <a:prstGeom prst="rect">
            <a:avLst/>
          </a:prstGeom>
        </p:spPr>
      </p:pic>
      <p:sp>
        <p:nvSpPr>
          <p:cNvPr id="5" name="Flowchart: Alternate Process 4">
            <a:extLst>
              <a:ext uri="{FF2B5EF4-FFF2-40B4-BE49-F238E27FC236}">
                <a16:creationId xmlns:a16="http://schemas.microsoft.com/office/drawing/2014/main" id="{472C5F15-E2AC-4595-8987-3DC20ABEF5B1}"/>
              </a:ext>
            </a:extLst>
          </p:cNvPr>
          <p:cNvSpPr/>
          <p:nvPr/>
        </p:nvSpPr>
        <p:spPr>
          <a:xfrm>
            <a:off x="434339" y="178723"/>
            <a:ext cx="11420383" cy="7234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1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Blackadder ITC" panose="04020505051007020D02" pitchFamily="82" charset="0"/>
              </a:rPr>
              <a:t>Information:-</a:t>
            </a:r>
            <a:endParaRPr lang="ar-EG" dirty="0">
              <a:solidFill>
                <a:schemeClr val="bg1"/>
              </a:solidFill>
              <a:latin typeface="Blackadder ITC" panose="04020505051007020D02" pitchFamily="82" charset="0"/>
            </a:endParaRPr>
          </a:p>
        </p:txBody>
      </p:sp>
      <p:sp>
        <p:nvSpPr>
          <p:cNvPr id="19" name="Arrow: Right 18">
            <a:hlinkClick r:id="rId7" action="ppaction://hlinksldjump"/>
            <a:extLst>
              <a:ext uri="{FF2B5EF4-FFF2-40B4-BE49-F238E27FC236}">
                <a16:creationId xmlns:a16="http://schemas.microsoft.com/office/drawing/2014/main" id="{C20FA1EB-85CC-4651-B0C3-2E39E8ED1DD5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361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8F05021-D15E-49B4-BE62-206B272EC3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5160"/>
            <a:ext cx="12192000" cy="69031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A53CA2-FE40-4B5C-89F9-6E5B8315DF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9934" y="3068895"/>
            <a:ext cx="2929340" cy="188079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7450979-7821-4557-9D1B-85CB548669F3}"/>
              </a:ext>
            </a:extLst>
          </p:cNvPr>
          <p:cNvSpPr/>
          <p:nvPr/>
        </p:nvSpPr>
        <p:spPr>
          <a:xfrm>
            <a:off x="3412067" y="2366009"/>
            <a:ext cx="5251287" cy="2320343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ar-EG"/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2AE1BA97-D511-4C4E-A73B-D7CBFAD8D650}"/>
              </a:ext>
            </a:extLst>
          </p:cNvPr>
          <p:cNvSpPr/>
          <p:nvPr/>
        </p:nvSpPr>
        <p:spPr>
          <a:xfrm>
            <a:off x="3790076" y="2080273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Sign in 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03C32883-A5CB-4491-A1B9-DF118B0EE7D0}"/>
              </a:ext>
            </a:extLst>
          </p:cNvPr>
          <p:cNvSpPr/>
          <p:nvPr/>
        </p:nvSpPr>
        <p:spPr>
          <a:xfrm>
            <a:off x="3555614" y="2756844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User name</a:t>
            </a:r>
            <a:endParaRPr lang="ar-EG" sz="2000" dirty="0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24BB8320-A158-4E31-A218-000939520521}"/>
              </a:ext>
            </a:extLst>
          </p:cNvPr>
          <p:cNvSpPr/>
          <p:nvPr/>
        </p:nvSpPr>
        <p:spPr>
          <a:xfrm>
            <a:off x="3555614" y="3316185"/>
            <a:ext cx="1746738" cy="36341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/>
              <a:t>Password</a:t>
            </a:r>
            <a:endParaRPr lang="ar-EG" sz="20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B8A6B1-7C03-4C68-AAB6-ABC959CEFD91}"/>
              </a:ext>
            </a:extLst>
          </p:cNvPr>
          <p:cNvSpPr/>
          <p:nvPr/>
        </p:nvSpPr>
        <p:spPr>
          <a:xfrm>
            <a:off x="5549314" y="2756844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dirty="0"/>
              <a:t>mahmoud2000@bashir.com</a:t>
            </a:r>
            <a:endParaRPr lang="ar-EG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B48770-658A-4B73-A367-F1C573123195}"/>
              </a:ext>
            </a:extLst>
          </p:cNvPr>
          <p:cNvSpPr/>
          <p:nvPr/>
        </p:nvSpPr>
        <p:spPr>
          <a:xfrm>
            <a:off x="5549314" y="3306143"/>
            <a:ext cx="2928229" cy="3634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1" anchor="ctr"/>
          <a:lstStyle/>
          <a:p>
            <a:pPr algn="ctr"/>
            <a:r>
              <a:rPr lang="en-US" b="1" dirty="0"/>
              <a:t>*********</a:t>
            </a:r>
            <a:endParaRPr lang="ar-EG" b="1" dirty="0"/>
          </a:p>
        </p:txBody>
      </p:sp>
      <p:sp>
        <p:nvSpPr>
          <p:cNvPr id="10" name="Arrow: Right 9">
            <a:hlinkClick r:id="rId5" action="ppaction://hlinksldjump"/>
            <a:extLst>
              <a:ext uri="{FF2B5EF4-FFF2-40B4-BE49-F238E27FC236}">
                <a16:creationId xmlns:a16="http://schemas.microsoft.com/office/drawing/2014/main" id="{C8A67088-65EA-4538-BFA9-78B516BAF2AF}"/>
              </a:ext>
            </a:extLst>
          </p:cNvPr>
          <p:cNvSpPr/>
          <p:nvPr/>
        </p:nvSpPr>
        <p:spPr>
          <a:xfrm flipH="1">
            <a:off x="107748" y="103545"/>
            <a:ext cx="1062859" cy="495759"/>
          </a:xfrm>
          <a:prstGeom prst="right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r"/>
            <a:r>
              <a:rPr lang="en-US" b="1" dirty="0">
                <a:solidFill>
                  <a:schemeClr val="bg1"/>
                </a:solidFill>
              </a:rPr>
              <a:t>return</a:t>
            </a:r>
            <a:endParaRPr lang="ar-EG" b="1" dirty="0">
              <a:ln w="12700">
                <a:solidFill>
                  <a:schemeClr val="accent5"/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248AFFC0-291C-45C0-A7F7-C5042FAF4973}"/>
              </a:ext>
            </a:extLst>
          </p:cNvPr>
          <p:cNvSpPr/>
          <p:nvPr/>
        </p:nvSpPr>
        <p:spPr>
          <a:xfrm>
            <a:off x="7013428" y="3922467"/>
            <a:ext cx="1512276" cy="480646"/>
          </a:xfrm>
          <a:prstGeom prst="flowChartAlternateProcess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800" dirty="0">
                <a:latin typeface="Blackadder ITC" panose="04020505051007020D02" pitchFamily="82" charset="0"/>
              </a:rPr>
              <a:t>Login</a:t>
            </a:r>
            <a:endParaRPr lang="ar-EG" sz="2800" dirty="0">
              <a:latin typeface="Blackadder ITC" panose="04020505051007020D02" pitchFamily="82" charset="0"/>
            </a:endParaRPr>
          </a:p>
        </p:txBody>
      </p:sp>
      <p:sp>
        <p:nvSpPr>
          <p:cNvPr id="12" name="Thought Bubble: Cloud 11">
            <a:extLst>
              <a:ext uri="{FF2B5EF4-FFF2-40B4-BE49-F238E27FC236}">
                <a16:creationId xmlns:a16="http://schemas.microsoft.com/office/drawing/2014/main" id="{5A96C49D-13EC-47A6-ACD9-B80CADC92F8A}"/>
              </a:ext>
            </a:extLst>
          </p:cNvPr>
          <p:cNvSpPr/>
          <p:nvPr/>
        </p:nvSpPr>
        <p:spPr>
          <a:xfrm>
            <a:off x="6960351" y="90299"/>
            <a:ext cx="5151695" cy="1865108"/>
          </a:xfrm>
          <a:prstGeom prst="cloudCallout">
            <a:avLst>
              <a:gd name="adj1" fmla="val -30767"/>
              <a:gd name="adj2" fmla="val 78273"/>
            </a:avLst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3600" dirty="0">
                <a:latin typeface="Blackadder ITC" panose="04020505051007020D02" pitchFamily="82" charset="0"/>
              </a:rPr>
              <a:t>Login was successful</a:t>
            </a:r>
            <a:endParaRPr lang="ar-EG" sz="3600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79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50"/>
                            </p:stCondLst>
                            <p:childTnLst>
                              <p:par>
                                <p:cTn id="16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4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database application"/>
  <p:tag name="ISPRING_FIRST_PUBLISH" val="1"/>
  <p:tag name="ISPRING_UUID" val="{53C0CABA-62AB-4BC3-8D16-421245E76647}"/>
  <p:tag name="ISPRING_RESOURCE_FOLDER" val="F:\DB Project2019 Group22 work\database application_1\"/>
  <p:tag name="ISPRING_RESOURCE_FOLDER_STATIC" val="F:\DB Project2019 Group22 work\database application_1\"/>
  <p:tag name="ISPRING_PRESENTATION_PATH" val="F:\DB Project2019 Group22 work\database application.pptx"/>
  <p:tag name="ISPRING_PROJECT_VERSION" val="9.3"/>
  <p:tag name="ISPRING_PROJECT_FOLDER_UPDATED" val="1"/>
  <p:tag name="FLASHSPRING_PRESENTATION_REFERENCES" val="F&#10;Employee.html&#10;F:\DB Project2019 Group22 work\database application_1\attachment\att1\Employee.html&#10;_blank&#10;|&#10;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2331</TotalTime>
  <Words>2950</Words>
  <Application>Microsoft Office PowerPoint</Application>
  <PresentationFormat>Widescreen</PresentationFormat>
  <Paragraphs>701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BatangChe</vt:lpstr>
      <vt:lpstr>Arial</vt:lpstr>
      <vt:lpstr>Blackadder ITC</vt:lpstr>
      <vt:lpstr>Calibri</vt:lpstr>
      <vt:lpstr>Corbel</vt:lpstr>
      <vt:lpstr>Tahoma</vt:lpstr>
      <vt:lpstr>Wingdings</vt:lpstr>
      <vt:lpstr>Parallax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database application</dc:title>
  <dc:creator>Mahmoud Ashraf</dc:creator>
  <cp:lastModifiedBy>Mahmoud Ashraf</cp:lastModifiedBy>
  <cp:revision>236</cp:revision>
  <dcterms:created xsi:type="dcterms:W3CDTF">2019-11-16T00:31:05Z</dcterms:created>
  <dcterms:modified xsi:type="dcterms:W3CDTF">2019-12-10T20:34:19Z</dcterms:modified>
</cp:coreProperties>
</file>